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12192000"/>
  <p:embeddedFontLst>
    <p:embeddedFont>
      <p:font typeface="Catamaran" panose="020B060402020202020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41B2B-604E-4576-BCB4-19077664782E}" v="5" dt="2025-10-07T08:55:27.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4581"/>
  </p:normalViewPr>
  <p:slideViewPr>
    <p:cSldViewPr snapToGrid="0" snapToObjects="1">
      <p:cViewPr varScale="1">
        <p:scale>
          <a:sx n="62" d="100"/>
          <a:sy n="62" d="100"/>
        </p:scale>
        <p:origin x="1026"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71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PoC Objectives: Can AI Conduct a Dietitian Assessment?
Validate GenAI for empathetic, ~1-hour multi-turn assessments (~11 sections) via natural conversation.
Support multimodal input (Voice/Text) &amp; achieve low latency for real-time interaction.
Enable reliable structured data capture in the background.
Core Challenges:
Balancing Conversation &amp; Data: Designing an agent that is conversational and patient-led while simultaneously ensuring thorough and accurate data collection required for clinical forms/assessment.
Ensuring Natural Interaction: Delivering a human-like experience and avoiding a robotic 'chatbot' feel.
Developing Stable Infrastructure: Ensuring flexibility in choice of voice (TTS) and high accuracy/understanding of spoken word (STT).
Key Learnings &amp; Technical Insights:
Orchestration Works: LangGraph + Checkpoints effectively manage complex, stateful conversational flow across multiple turns and logical steps.
Multi-Agent Design Beneficial: Logically separating workflow (Agent 2) from conversation (Agent 1) aided development clarity and complexity management.
Explicit Prompting is Crucial: Modern LLMs require highly specific, refined instructions (System Prompt) for reliable workflow control (e.g., section transitions via tool calls with correct arguments) and accurate data extraction. General instructions are insufficient for precise tasks.
Collaboration Accelerates: PoC developed with AllCloud (AWS Gen AI Partner), leveraging their expertise within our AWS cloud strategy (supported by AWS credits).</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461597"/>
            <a:ext cx="12188952" cy="1942614"/>
          </a:xfrm>
          <a:prstGeom prst="rect">
            <a:avLst/>
          </a:prstGeom>
        </p:spPr>
      </p:pic>
      <p:sp>
        <p:nvSpPr>
          <p:cNvPr id="3" name="Object 2"/>
          <p:cNvSpPr/>
          <p:nvPr/>
        </p:nvSpPr>
        <p:spPr>
          <a:xfrm>
            <a:off x="380905" y="2796972"/>
            <a:ext cx="7815243" cy="751394"/>
          </a:xfrm>
          <a:prstGeom prst="rect">
            <a:avLst/>
          </a:prstGeom>
          <a:noFill/>
        </p:spPr>
        <p:txBody>
          <a:bodyPr wrap="square" lIns="0" tIns="0" rIns="0" bIns="0" rtlCol="0" anchor="ctr"/>
          <a:lstStyle/>
          <a:p>
            <a:pPr>
              <a:lnSpc>
                <a:spcPts val="2960"/>
              </a:lnSpc>
            </a:pPr>
            <a:r>
              <a:rPr lang="en-US" sz="2700" b="1" dirty="0">
                <a:solidFill>
                  <a:srgbClr val="FFFFFF"/>
                </a:solidFill>
                <a:latin typeface="Catamaran" pitchFamily="34" charset="0"/>
                <a:ea typeface="Catamaran" pitchFamily="34" charset="-122"/>
                <a:cs typeface="Catamaran" pitchFamily="34" charset="-120"/>
              </a:rPr>
              <a:t>Empowering Parkinson's Care</a:t>
            </a:r>
            <a:br>
              <a:rPr lang="en-US" sz="2700" b="1" dirty="0">
                <a:solidFill>
                  <a:srgbClr val="FFFFFF"/>
                </a:solidFill>
                <a:latin typeface="Catamaran" pitchFamily="34" charset="0"/>
                <a:ea typeface="Catamaran" pitchFamily="34" charset="-122"/>
                <a:cs typeface="Catamaran" pitchFamily="34" charset="-120"/>
              </a:rPr>
            </a:br>
            <a:r>
              <a:rPr lang="en-US" sz="2700" b="1" dirty="0">
                <a:solidFill>
                  <a:srgbClr val="FFFFFF"/>
                </a:solidFill>
                <a:latin typeface="Catamaran" pitchFamily="34" charset="0"/>
                <a:ea typeface="Catamaran" pitchFamily="34" charset="-122"/>
                <a:cs typeface="Catamaran" pitchFamily="34" charset="-120"/>
              </a:rPr>
              <a:t>Multimodal AI for personalized nutrition therapy</a:t>
            </a:r>
            <a:endParaRPr lang="en-US" sz="2800" dirty="0"/>
          </a:p>
        </p:txBody>
      </p:sp>
      <p:sp>
        <p:nvSpPr>
          <p:cNvPr id="4" name="Object 3"/>
          <p:cNvSpPr/>
          <p:nvPr/>
        </p:nvSpPr>
        <p:spPr>
          <a:xfrm>
            <a:off x="380905" y="3799748"/>
            <a:ext cx="7815243" cy="281736"/>
          </a:xfrm>
          <a:prstGeom prst="rect">
            <a:avLst/>
          </a:prstGeom>
          <a:noFill/>
        </p:spPr>
        <p:txBody>
          <a:bodyPr wrap="square" lIns="0" tIns="0" rIns="0" bIns="0" rtlCol="0" anchor="ctr"/>
          <a:lstStyle/>
          <a:p>
            <a:pPr algn="l">
              <a:lnSpc>
                <a:spcPts val="2219"/>
              </a:lnSpc>
              <a:spcBef>
                <a:spcPts val="1940"/>
              </a:spcBef>
              <a:buNone/>
            </a:pPr>
            <a:r>
              <a:rPr lang="en-US" sz="2025" dirty="0">
                <a:solidFill>
                  <a:srgbClr val="FFFFFF">
                    <a:alpha val="50000"/>
                  </a:srgbClr>
                </a:solidFill>
                <a:latin typeface="Catamaran" pitchFamily="34" charset="0"/>
                <a:ea typeface="Catamaran" pitchFamily="34" charset="-122"/>
                <a:cs typeface="Catamaran" pitchFamily="34" charset="-120"/>
              </a:rPr>
              <a:t>My Moves Matter</a:t>
            </a:r>
            <a:endParaRPr lang="en-US" dirty="0"/>
          </a:p>
        </p:txBody>
      </p:sp>
      <p:sp>
        <p:nvSpPr>
          <p:cNvPr id="5" name="Object 4"/>
          <p:cNvSpPr/>
          <p:nvPr/>
        </p:nvSpPr>
        <p:spPr>
          <a:xfrm>
            <a:off x="8423035" y="0"/>
            <a:ext cx="3765917" cy="6856286"/>
          </a:xfrm>
          <a:prstGeom prst="rect">
            <a:avLst/>
          </a:prstGeom>
          <a:solidFill>
            <a:srgbClr val="000000">
              <a:alpha val="0"/>
            </a:srgbClr>
          </a:solidFill>
        </p:spPr>
        <p:txBody>
          <a:bodyPr/>
          <a:lstStyle/>
          <a:p>
            <a:endParaRPr lang="en-US"/>
          </a:p>
        </p:txBody>
      </p:sp>
      <p:pic>
        <p:nvPicPr>
          <p:cNvPr id="6" name="Object 5" descr="image.png"/>
          <p:cNvPicPr>
            <a:picLocks noChangeAspect="1"/>
          </p:cNvPicPr>
          <p:nvPr/>
        </p:nvPicPr>
        <p:blipFill>
          <a:blip r:embed="rId5"/>
          <a:srcRect l="42" t="-40954" r="42" b="-40954"/>
          <a:stretch/>
        </p:blipFill>
        <p:spPr>
          <a:xfrm>
            <a:off x="8423035" y="0"/>
            <a:ext cx="3765917" cy="6856286"/>
          </a:xfrm>
          <a:prstGeom prst="rect">
            <a:avLst/>
          </a:prstGeom>
        </p:spPr>
      </p:pic>
      <p:sp>
        <p:nvSpPr>
          <p:cNvPr id="7" name="Object 6"/>
          <p:cNvSpPr/>
          <p:nvPr/>
        </p:nvSpPr>
        <p:spPr>
          <a:xfrm>
            <a:off x="380905" y="6411996"/>
            <a:ext cx="4011879" cy="208679"/>
          </a:xfrm>
          <a:prstGeom prst="rect">
            <a:avLst/>
          </a:prstGeom>
          <a:noFill/>
        </p:spPr>
        <p:txBody>
          <a:bodyPr wrap="square" lIns="0" tIns="0" rIns="0" bIns="0" rtlCol="0" anchor="t"/>
          <a:lstStyle/>
          <a:p>
            <a:pPr algn="l">
              <a:lnSpc>
                <a:spcPts val="1644"/>
              </a:lnSpc>
              <a:buNone/>
            </a:pPr>
            <a:r>
              <a:rPr lang="en-US" sz="1500" dirty="0">
                <a:solidFill>
                  <a:srgbClr val="444444"/>
                </a:solidFill>
                <a:latin typeface="Catamaran" pitchFamily="34" charset="0"/>
                <a:ea typeface="Catamaran" pitchFamily="34" charset="-122"/>
                <a:cs typeface="Catamaran" pitchFamily="34" charset="-120"/>
              </a:rPr>
              <a:t>Richelle Flanagan, CEO; Rene Reinbacher, CTO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3048" y="-100031"/>
            <a:ext cx="12188952" cy="1533142"/>
          </a:xfrm>
          <a:prstGeom prst="rect">
            <a:avLst/>
          </a:prstGeom>
          <a:solidFill>
            <a:srgbClr val="3483B2"/>
          </a:solidFill>
        </p:spPr>
        <p:txBody>
          <a:bodyPr/>
          <a:lstStyle/>
          <a:p>
            <a:endParaRPr lang="en-US" dirty="0"/>
          </a:p>
        </p:txBody>
      </p:sp>
      <p:sp>
        <p:nvSpPr>
          <p:cNvPr id="4" name="Object 3"/>
          <p:cNvSpPr/>
          <p:nvPr/>
        </p:nvSpPr>
        <p:spPr>
          <a:xfrm>
            <a:off x="476131" y="945417"/>
            <a:ext cx="12188952" cy="260905"/>
          </a:xfrm>
          <a:prstGeom prst="rect">
            <a:avLst/>
          </a:prstGeom>
          <a:noFill/>
        </p:spPr>
        <p:txBody>
          <a:bodyPr wrap="square" lIns="0" tIns="0" rIns="0" bIns="0" rtlCol="0" anchor="t"/>
          <a:lstStyle/>
          <a:p>
            <a:pPr algn="l">
              <a:lnSpc>
                <a:spcPts val="2055"/>
              </a:lnSpc>
              <a:spcBef>
                <a:spcPts val="1286"/>
              </a:spcBef>
              <a:buNone/>
            </a:pPr>
            <a:endParaRPr lang="en-US" dirty="0"/>
          </a:p>
        </p:txBody>
      </p:sp>
      <p:sp>
        <p:nvSpPr>
          <p:cNvPr id="5" name="Object 4"/>
          <p:cNvSpPr/>
          <p:nvPr/>
        </p:nvSpPr>
        <p:spPr>
          <a:xfrm>
            <a:off x="7505963" y="1818820"/>
            <a:ext cx="4206858" cy="4180430"/>
          </a:xfrm>
          <a:prstGeom prst="rect">
            <a:avLst/>
          </a:prstGeom>
          <a:solidFill>
            <a:srgbClr val="F1F5F9"/>
          </a:solidFill>
        </p:spPr>
        <p:txBody>
          <a:bodyPr/>
          <a:lstStyle/>
          <a:p>
            <a:endParaRPr lang="en-US"/>
          </a:p>
        </p:txBody>
      </p:sp>
      <p:pic>
        <p:nvPicPr>
          <p:cNvPr id="6" name="Object 5" descr="image.png"/>
          <p:cNvPicPr>
            <a:picLocks noChangeAspect="1"/>
          </p:cNvPicPr>
          <p:nvPr/>
        </p:nvPicPr>
        <p:blipFill>
          <a:blip r:embed="rId3"/>
          <a:srcRect l="686" t="-4043" r="686" b="-4043"/>
          <a:stretch/>
        </p:blipFill>
        <p:spPr>
          <a:xfrm>
            <a:off x="7505963" y="1818820"/>
            <a:ext cx="4206858" cy="3694776"/>
          </a:xfrm>
          <a:prstGeom prst="rect">
            <a:avLst/>
          </a:prstGeom>
        </p:spPr>
      </p:pic>
      <p:sp>
        <p:nvSpPr>
          <p:cNvPr id="7" name="Object 6"/>
          <p:cNvSpPr/>
          <p:nvPr/>
        </p:nvSpPr>
        <p:spPr>
          <a:xfrm>
            <a:off x="7505119" y="5683813"/>
            <a:ext cx="4208529" cy="166943"/>
          </a:xfrm>
          <a:prstGeom prst="rect">
            <a:avLst/>
          </a:prstGeom>
          <a:noFill/>
        </p:spPr>
        <p:txBody>
          <a:bodyPr wrap="square" lIns="0" tIns="0" rIns="0" bIns="0" rtlCol="0" anchor="t"/>
          <a:lstStyle/>
          <a:p>
            <a:pPr algn="ctr">
              <a:lnSpc>
                <a:spcPts val="1316"/>
              </a:lnSpc>
              <a:buNone/>
            </a:pPr>
            <a:r>
              <a:rPr lang="en-US" sz="1200" b="1" dirty="0">
                <a:solidFill>
                  <a:srgbClr val="444444"/>
                </a:solidFill>
                <a:latin typeface="Catamaran" pitchFamily="34" charset="0"/>
                <a:ea typeface="Catamaran" pitchFamily="34" charset="-122"/>
                <a:cs typeface="Catamaran" pitchFamily="34" charset="-120"/>
              </a:rPr>
              <a:t>Symptoms extend beyond what’s visible in clinic visits.</a:t>
            </a:r>
            <a:endParaRPr lang="en-US" dirty="0"/>
          </a:p>
        </p:txBody>
      </p:sp>
      <p:sp>
        <p:nvSpPr>
          <p:cNvPr id="8" name="Object 7"/>
          <p:cNvSpPr/>
          <p:nvPr/>
        </p:nvSpPr>
        <p:spPr>
          <a:xfrm>
            <a:off x="476131" y="1818820"/>
            <a:ext cx="3229238" cy="1994989"/>
          </a:xfrm>
          <a:prstGeom prst="rect">
            <a:avLst/>
          </a:prstGeom>
          <a:solidFill>
            <a:srgbClr val="3483B2">
              <a:alpha val="30000"/>
            </a:srgbClr>
          </a:solidFill>
        </p:spPr>
        <p:txBody>
          <a:bodyPr/>
          <a:lstStyle/>
          <a:p>
            <a:endParaRPr lang="en-US"/>
          </a:p>
        </p:txBody>
      </p:sp>
      <p:sp>
        <p:nvSpPr>
          <p:cNvPr id="9" name="Object 8"/>
          <p:cNvSpPr/>
          <p:nvPr/>
        </p:nvSpPr>
        <p:spPr>
          <a:xfrm>
            <a:off x="761810" y="2074964"/>
            <a:ext cx="3028386" cy="243943"/>
          </a:xfrm>
          <a:prstGeom prst="rect">
            <a:avLst/>
          </a:prstGeom>
          <a:noFill/>
        </p:spPr>
        <p:txBody>
          <a:bodyPr wrap="square" lIns="0" tIns="0" rIns="0" bIns="0" rtlCol="0" anchor="t"/>
          <a:lstStyle/>
          <a:p>
            <a:pPr algn="l">
              <a:lnSpc>
                <a:spcPts val="1922"/>
              </a:lnSpc>
              <a:buNone/>
            </a:pPr>
            <a:r>
              <a:rPr lang="en-US" sz="1753" b="1" dirty="0">
                <a:solidFill>
                  <a:srgbClr val="444444"/>
                </a:solidFill>
                <a:latin typeface="Catamaran" pitchFamily="34" charset="0"/>
                <a:ea typeface="Catamaran" pitchFamily="34" charset="-122"/>
                <a:cs typeface="Catamaran" pitchFamily="34" charset="-120"/>
              </a:rPr>
              <a:t>Social Impact</a:t>
            </a:r>
            <a:endParaRPr lang="en-US" dirty="0"/>
          </a:p>
        </p:txBody>
      </p:sp>
      <p:sp>
        <p:nvSpPr>
          <p:cNvPr id="10" name="Object 9"/>
          <p:cNvSpPr/>
          <p:nvPr/>
        </p:nvSpPr>
        <p:spPr>
          <a:xfrm>
            <a:off x="750431" y="2396723"/>
            <a:ext cx="2680637" cy="1349485"/>
          </a:xfrm>
          <a:prstGeom prst="rect">
            <a:avLst/>
          </a:prstGeom>
          <a:noFill/>
        </p:spPr>
        <p:txBody>
          <a:bodyPr wrap="square" lIns="0" tIns="0" rIns="0" bIns="0" rtlCol="0" anchor="t"/>
          <a:lstStyle/>
          <a:p>
            <a:pPr marL="242900" indent="-242900" algn="l">
              <a:lnSpc>
                <a:spcPts val="1130"/>
              </a:lnSpc>
              <a:spcBef>
                <a:spcPts val="601"/>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Fastest-growing neurological condition:</a:t>
            </a:r>
            <a:r>
              <a:rPr lang="en-US" sz="1100" dirty="0">
                <a:solidFill>
                  <a:srgbClr val="444444">
                    <a:alpha val="80000"/>
                  </a:srgbClr>
                </a:solidFill>
                <a:latin typeface="Catamaran" pitchFamily="34" charset="0"/>
                <a:ea typeface="Catamaran" pitchFamily="34" charset="-122"/>
                <a:cs typeface="Catamaran" pitchFamily="34" charset="-120"/>
              </a:rPr>
              <a:t> </a:t>
            </a:r>
            <a:r>
              <a:rPr lang="en-US" sz="1100" b="1" dirty="0">
                <a:solidFill>
                  <a:srgbClr val="444444">
                    <a:alpha val="80000"/>
                  </a:srgbClr>
                </a:solidFill>
                <a:latin typeface="Catamaran" pitchFamily="34" charset="0"/>
                <a:ea typeface="Catamaran" pitchFamily="34" charset="-122"/>
                <a:cs typeface="Catamaran" pitchFamily="34" charset="-120"/>
              </a:rPr>
              <a:t>12M+</a:t>
            </a:r>
            <a:r>
              <a:rPr lang="en-US" sz="1100" dirty="0">
                <a:solidFill>
                  <a:srgbClr val="444444">
                    <a:alpha val="80000"/>
                  </a:srgbClr>
                </a:solidFill>
                <a:latin typeface="Catamaran" pitchFamily="34" charset="0"/>
                <a:ea typeface="Catamaran" pitchFamily="34" charset="-122"/>
                <a:cs typeface="Catamaran" pitchFamily="34" charset="-120"/>
              </a:rPr>
              <a:t> people globally. Will outpace Alzheimer’s by 2050.</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High economic burden:</a:t>
            </a:r>
            <a:r>
              <a:rPr lang="en-US" sz="1100" dirty="0">
                <a:solidFill>
                  <a:srgbClr val="444444">
                    <a:alpha val="80000"/>
                  </a:srgbClr>
                </a:solidFill>
                <a:latin typeface="Catamaran" pitchFamily="34" charset="0"/>
                <a:ea typeface="Catamaran" pitchFamily="34" charset="-122"/>
                <a:cs typeface="Catamaran" pitchFamily="34" charset="-120"/>
              </a:rPr>
              <a:t> </a:t>
            </a:r>
            <a:r>
              <a:rPr lang="en-US" sz="1100" b="1" dirty="0">
                <a:solidFill>
                  <a:srgbClr val="444444">
                    <a:alpha val="80000"/>
                  </a:srgbClr>
                </a:solidFill>
                <a:latin typeface="Catamaran" pitchFamily="34" charset="0"/>
                <a:ea typeface="Catamaran" pitchFamily="34" charset="-122"/>
                <a:cs typeface="Catamaran" pitchFamily="34" charset="-120"/>
              </a:rPr>
              <a:t>€25k+ per </a:t>
            </a:r>
            <a:r>
              <a:rPr lang="en-US" sz="1100" dirty="0">
                <a:solidFill>
                  <a:srgbClr val="444444">
                    <a:alpha val="80000"/>
                  </a:srgbClr>
                </a:solidFill>
                <a:latin typeface="Catamaran" pitchFamily="34" charset="0"/>
                <a:ea typeface="Catamaran" pitchFamily="34" charset="-122"/>
                <a:cs typeface="Catamaran" pitchFamily="34" charset="-120"/>
              </a:rPr>
              <a:t>patient/year (direct + indirect).</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Not an ‘old man’s disease’:</a:t>
            </a:r>
            <a:r>
              <a:rPr lang="en-US" sz="1100" dirty="0">
                <a:solidFill>
                  <a:srgbClr val="444444">
                    <a:alpha val="80000"/>
                  </a:srgbClr>
                </a:solidFill>
                <a:latin typeface="Catamaran" pitchFamily="34" charset="0"/>
                <a:ea typeface="Catamaran" pitchFamily="34" charset="-122"/>
                <a:cs typeface="Catamaran" pitchFamily="34" charset="-120"/>
              </a:rPr>
              <a:t> &gt;40% women; 30% under 60 (&gt; number of people with Multiple Sclerosis).</a:t>
            </a:r>
            <a:endParaRPr lang="en-US" sz="1100" dirty="0"/>
          </a:p>
        </p:txBody>
      </p:sp>
      <p:sp>
        <p:nvSpPr>
          <p:cNvPr id="11" name="Object 10"/>
          <p:cNvSpPr/>
          <p:nvPr/>
        </p:nvSpPr>
        <p:spPr>
          <a:xfrm>
            <a:off x="3895821" y="1818820"/>
            <a:ext cx="3229238" cy="1994989"/>
          </a:xfrm>
          <a:prstGeom prst="rect">
            <a:avLst/>
          </a:prstGeom>
          <a:solidFill>
            <a:srgbClr val="4FD1C5">
              <a:alpha val="30000"/>
            </a:srgbClr>
          </a:solidFill>
        </p:spPr>
        <p:txBody>
          <a:bodyPr/>
          <a:lstStyle/>
          <a:p>
            <a:endParaRPr lang="en-US"/>
          </a:p>
        </p:txBody>
      </p:sp>
      <p:sp>
        <p:nvSpPr>
          <p:cNvPr id="12" name="Object 11"/>
          <p:cNvSpPr/>
          <p:nvPr/>
        </p:nvSpPr>
        <p:spPr>
          <a:xfrm>
            <a:off x="4181500" y="2074964"/>
            <a:ext cx="3028386" cy="243943"/>
          </a:xfrm>
          <a:prstGeom prst="rect">
            <a:avLst/>
          </a:prstGeom>
          <a:noFill/>
        </p:spPr>
        <p:txBody>
          <a:bodyPr wrap="square" lIns="0" tIns="0" rIns="0" bIns="0" rtlCol="0" anchor="t"/>
          <a:lstStyle/>
          <a:p>
            <a:pPr algn="l">
              <a:lnSpc>
                <a:spcPts val="1922"/>
              </a:lnSpc>
              <a:buNone/>
            </a:pPr>
            <a:r>
              <a:rPr lang="en-US" sz="1753" b="1" dirty="0">
                <a:solidFill>
                  <a:srgbClr val="444444"/>
                </a:solidFill>
                <a:latin typeface="Catamaran" pitchFamily="34" charset="0"/>
                <a:ea typeface="Catamaran" pitchFamily="34" charset="-122"/>
                <a:cs typeface="Catamaran" pitchFamily="34" charset="-120"/>
              </a:rPr>
              <a:t>People with Parkinson’s</a:t>
            </a:r>
            <a:endParaRPr lang="en-US" dirty="0"/>
          </a:p>
        </p:txBody>
      </p:sp>
      <p:sp>
        <p:nvSpPr>
          <p:cNvPr id="13" name="Object 12"/>
          <p:cNvSpPr/>
          <p:nvPr/>
        </p:nvSpPr>
        <p:spPr>
          <a:xfrm>
            <a:off x="4181500" y="2396724"/>
            <a:ext cx="2637653" cy="751096"/>
          </a:xfrm>
          <a:prstGeom prst="rect">
            <a:avLst/>
          </a:prstGeom>
          <a:noFill/>
        </p:spPr>
        <p:txBody>
          <a:bodyPr wrap="square" lIns="0" tIns="0" rIns="0" bIns="0" rtlCol="0" anchor="t"/>
          <a:lstStyle/>
          <a:p>
            <a:pPr marL="242900" indent="-242900" algn="l">
              <a:lnSpc>
                <a:spcPts val="1130"/>
              </a:lnSpc>
              <a:spcBef>
                <a:spcPts val="601"/>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Access to neurologist: </a:t>
            </a:r>
            <a:r>
              <a:rPr lang="en-US" sz="1100" dirty="0">
                <a:solidFill>
                  <a:srgbClr val="444444">
                    <a:alpha val="80000"/>
                  </a:srgbClr>
                </a:solidFill>
                <a:latin typeface="Catamaran" pitchFamily="34" charset="0"/>
                <a:ea typeface="Catamaran" pitchFamily="34" charset="-122"/>
                <a:cs typeface="Catamaran" pitchFamily="34" charset="-120"/>
              </a:rPr>
              <a:t>on average 1-2 appointments a year.</a:t>
            </a:r>
          </a:p>
          <a:p>
            <a:pPr marL="242900" indent="-242900">
              <a:lnSpc>
                <a:spcPts val="1130"/>
              </a:lnSpc>
              <a:spcBef>
                <a:spcPts val="601"/>
              </a:spcBef>
              <a:buSzPct val="100000"/>
              <a:buFontTx/>
              <a:buChar char="•"/>
            </a:pPr>
            <a:r>
              <a:rPr lang="en-US" sz="1100" b="1" dirty="0">
                <a:solidFill>
                  <a:srgbClr val="444444">
                    <a:alpha val="80000"/>
                  </a:srgbClr>
                </a:solidFill>
                <a:latin typeface="Catamaran" pitchFamily="34" charset="0"/>
                <a:ea typeface="Catamaran" pitchFamily="34" charset="-122"/>
                <a:cs typeface="Catamaran" pitchFamily="34" charset="-120"/>
              </a:rPr>
              <a:t>Day-to-day variability:</a:t>
            </a:r>
            <a:r>
              <a:rPr lang="en-US" sz="1100" dirty="0">
                <a:solidFill>
                  <a:srgbClr val="444444">
                    <a:alpha val="80000"/>
                  </a:srgbClr>
                </a:solidFill>
                <a:latin typeface="Catamaran" pitchFamily="34" charset="0"/>
                <a:ea typeface="Catamaran" pitchFamily="34" charset="-122"/>
                <a:cs typeface="Catamaran" pitchFamily="34" charset="-120"/>
              </a:rPr>
              <a:t> Over 40 symptoms fluctuate daily; care needs continuous adjustments. Many are impacted by diet.</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Major life impact:</a:t>
            </a:r>
            <a:r>
              <a:rPr lang="en-US" sz="1100" dirty="0">
                <a:solidFill>
                  <a:srgbClr val="444444">
                    <a:alpha val="80000"/>
                  </a:srgbClr>
                </a:solidFill>
                <a:latin typeface="Catamaran" pitchFamily="34" charset="0"/>
                <a:ea typeface="Catamaran" pitchFamily="34" charset="-122"/>
                <a:cs typeface="Catamaran" pitchFamily="34" charset="-120"/>
              </a:rPr>
              <a:t> 10-20 work years lost, caregiver strain, reduced independence.</a:t>
            </a:r>
            <a:endParaRPr lang="en-US" sz="1100" dirty="0"/>
          </a:p>
        </p:txBody>
      </p:sp>
      <p:sp>
        <p:nvSpPr>
          <p:cNvPr id="14" name="Object 13"/>
          <p:cNvSpPr/>
          <p:nvPr/>
        </p:nvSpPr>
        <p:spPr>
          <a:xfrm>
            <a:off x="476131" y="4004261"/>
            <a:ext cx="3229238" cy="2104546"/>
          </a:xfrm>
          <a:prstGeom prst="rect">
            <a:avLst/>
          </a:prstGeom>
          <a:solidFill>
            <a:srgbClr val="BA91D8">
              <a:alpha val="30000"/>
            </a:srgbClr>
          </a:solidFill>
        </p:spPr>
        <p:txBody>
          <a:bodyPr/>
          <a:lstStyle/>
          <a:p>
            <a:endParaRPr lang="en-US"/>
          </a:p>
        </p:txBody>
      </p:sp>
      <p:sp>
        <p:nvSpPr>
          <p:cNvPr id="15" name="Object 14"/>
          <p:cNvSpPr/>
          <p:nvPr/>
        </p:nvSpPr>
        <p:spPr>
          <a:xfrm>
            <a:off x="761810" y="4260405"/>
            <a:ext cx="3028386" cy="243943"/>
          </a:xfrm>
          <a:prstGeom prst="rect">
            <a:avLst/>
          </a:prstGeom>
          <a:noFill/>
        </p:spPr>
        <p:txBody>
          <a:bodyPr wrap="square" lIns="0" tIns="0" rIns="0" bIns="0" rtlCol="0" anchor="t"/>
          <a:lstStyle/>
          <a:p>
            <a:pPr algn="l">
              <a:lnSpc>
                <a:spcPts val="1922"/>
              </a:lnSpc>
              <a:buNone/>
            </a:pPr>
            <a:r>
              <a:rPr lang="en-US" sz="1753" b="1" dirty="0">
                <a:solidFill>
                  <a:srgbClr val="444444"/>
                </a:solidFill>
                <a:latin typeface="Catamaran" pitchFamily="34" charset="0"/>
                <a:ea typeface="Catamaran" pitchFamily="34" charset="-122"/>
                <a:cs typeface="Catamaran" pitchFamily="34" charset="-120"/>
              </a:rPr>
              <a:t>Limited Treatment Options</a:t>
            </a:r>
            <a:endParaRPr lang="en-US" dirty="0"/>
          </a:p>
        </p:txBody>
      </p:sp>
      <p:sp>
        <p:nvSpPr>
          <p:cNvPr id="16" name="Object 15"/>
          <p:cNvSpPr/>
          <p:nvPr/>
        </p:nvSpPr>
        <p:spPr>
          <a:xfrm>
            <a:off x="761810" y="4582165"/>
            <a:ext cx="2849686" cy="1268590"/>
          </a:xfrm>
          <a:prstGeom prst="rect">
            <a:avLst/>
          </a:prstGeom>
          <a:noFill/>
        </p:spPr>
        <p:txBody>
          <a:bodyPr wrap="square" lIns="0" tIns="0" rIns="0" bIns="0" rtlCol="0" anchor="t"/>
          <a:lstStyle/>
          <a:p>
            <a:pPr marL="242900" indent="-242900" algn="l">
              <a:lnSpc>
                <a:spcPts val="1130"/>
              </a:lnSpc>
              <a:spcBef>
                <a:spcPts val="601"/>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No cure:</a:t>
            </a:r>
            <a:r>
              <a:rPr lang="en-US" sz="1100" dirty="0">
                <a:solidFill>
                  <a:srgbClr val="444444">
                    <a:alpha val="80000"/>
                  </a:srgbClr>
                </a:solidFill>
                <a:latin typeface="Catamaran" pitchFamily="34" charset="0"/>
                <a:ea typeface="Catamaran" pitchFamily="34" charset="-122"/>
                <a:cs typeface="Catamaran" pitchFamily="34" charset="-120"/>
              </a:rPr>
              <a:t> Medications manage symptoms only, have side effect and have food interactions.</a:t>
            </a:r>
          </a:p>
          <a:p>
            <a:pPr marL="242900" indent="-242900" algn="l">
              <a:lnSpc>
                <a:spcPts val="1130"/>
              </a:lnSpc>
              <a:spcBef>
                <a:spcPts val="601"/>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Expensive &amp; invasive therapies: </a:t>
            </a:r>
            <a:r>
              <a:rPr lang="en-US" sz="1100" dirty="0">
                <a:solidFill>
                  <a:srgbClr val="444444">
                    <a:alpha val="80000"/>
                  </a:srgbClr>
                </a:solidFill>
                <a:latin typeface="Catamaran" pitchFamily="34" charset="0"/>
                <a:ea typeface="Catamaran" pitchFamily="34" charset="-122"/>
                <a:cs typeface="Catamaran" pitchFamily="34" charset="-120"/>
              </a:rPr>
              <a:t>pump therapies, deep brain stimulation.</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Complementary therapies</a:t>
            </a:r>
            <a:r>
              <a:rPr lang="en-US" sz="1100" dirty="0">
                <a:solidFill>
                  <a:srgbClr val="444444">
                    <a:alpha val="80000"/>
                  </a:srgbClr>
                </a:solidFill>
                <a:latin typeface="Catamaran" pitchFamily="34" charset="0"/>
                <a:ea typeface="Catamaran" pitchFamily="34" charset="-122"/>
                <a:cs typeface="Catamaran" pitchFamily="34" charset="-120"/>
              </a:rPr>
              <a:t>: Exercise &amp; nutrition therapy are essential for symptom control &amp; evidence building in slowing progression. </a:t>
            </a:r>
          </a:p>
          <a:p>
            <a:pPr marL="242900" indent="-242900" algn="l">
              <a:lnSpc>
                <a:spcPts val="1130"/>
              </a:lnSpc>
              <a:spcBef>
                <a:spcPts val="393"/>
              </a:spcBef>
              <a:buSzPct val="100000"/>
              <a:buChar char="•"/>
            </a:pPr>
            <a:endParaRPr lang="en-US" sz="1100" dirty="0"/>
          </a:p>
        </p:txBody>
      </p:sp>
      <p:sp>
        <p:nvSpPr>
          <p:cNvPr id="17" name="Object 16"/>
          <p:cNvSpPr/>
          <p:nvPr/>
        </p:nvSpPr>
        <p:spPr>
          <a:xfrm>
            <a:off x="3895821" y="4004261"/>
            <a:ext cx="3229238" cy="1994989"/>
          </a:xfrm>
          <a:prstGeom prst="rect">
            <a:avLst/>
          </a:prstGeom>
          <a:solidFill>
            <a:srgbClr val="48B8A9"/>
          </a:solidFill>
        </p:spPr>
        <p:txBody>
          <a:bodyPr/>
          <a:lstStyle/>
          <a:p>
            <a:endParaRPr lang="en-US"/>
          </a:p>
        </p:txBody>
      </p:sp>
      <p:sp>
        <p:nvSpPr>
          <p:cNvPr id="18" name="Object 17"/>
          <p:cNvSpPr/>
          <p:nvPr/>
        </p:nvSpPr>
        <p:spPr>
          <a:xfrm>
            <a:off x="4181500" y="4260405"/>
            <a:ext cx="3028386" cy="243943"/>
          </a:xfrm>
          <a:prstGeom prst="rect">
            <a:avLst/>
          </a:prstGeom>
          <a:noFill/>
        </p:spPr>
        <p:txBody>
          <a:bodyPr wrap="square" lIns="0" tIns="0" rIns="0" bIns="0" rtlCol="0" anchor="t"/>
          <a:lstStyle/>
          <a:p>
            <a:pPr algn="l">
              <a:lnSpc>
                <a:spcPts val="1922"/>
              </a:lnSpc>
              <a:buNone/>
            </a:pPr>
            <a:r>
              <a:rPr lang="en-US" sz="1753" b="1" dirty="0">
                <a:solidFill>
                  <a:srgbClr val="444444"/>
                </a:solidFill>
                <a:latin typeface="Catamaran" pitchFamily="34" charset="0"/>
                <a:ea typeface="Catamaran" pitchFamily="34" charset="-122"/>
                <a:cs typeface="Catamaran" pitchFamily="34" charset="-120"/>
              </a:rPr>
              <a:t>Critical Care Gap</a:t>
            </a:r>
            <a:endParaRPr lang="en-US" dirty="0"/>
          </a:p>
        </p:txBody>
      </p:sp>
      <p:sp>
        <p:nvSpPr>
          <p:cNvPr id="19" name="Object 18"/>
          <p:cNvSpPr/>
          <p:nvPr/>
        </p:nvSpPr>
        <p:spPr>
          <a:xfrm>
            <a:off x="4181500" y="4582164"/>
            <a:ext cx="2876712" cy="1268591"/>
          </a:xfrm>
          <a:prstGeom prst="rect">
            <a:avLst/>
          </a:prstGeom>
          <a:noFill/>
        </p:spPr>
        <p:txBody>
          <a:bodyPr wrap="square" lIns="0" tIns="0" rIns="0" bIns="0" rtlCol="0" anchor="t"/>
          <a:lstStyle/>
          <a:p>
            <a:pPr marL="242900" indent="-242900" algn="l">
              <a:lnSpc>
                <a:spcPts val="1130"/>
              </a:lnSpc>
              <a:spcBef>
                <a:spcPts val="601"/>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Access Problem:</a:t>
            </a:r>
            <a:r>
              <a:rPr lang="en-US" sz="1100" dirty="0">
                <a:solidFill>
                  <a:srgbClr val="444444">
                    <a:alpha val="80000"/>
                  </a:srgbClr>
                </a:solidFill>
                <a:latin typeface="Catamaran" pitchFamily="34" charset="0"/>
                <a:ea typeface="Catamaran" pitchFamily="34" charset="-122"/>
                <a:cs typeface="Catamaran" pitchFamily="34" charset="-120"/>
              </a:rPr>
              <a:t> </a:t>
            </a:r>
            <a:r>
              <a:rPr lang="en-US" sz="1100" b="1" dirty="0">
                <a:solidFill>
                  <a:srgbClr val="444444">
                    <a:alpha val="80000"/>
                  </a:srgbClr>
                </a:solidFill>
                <a:latin typeface="Catamaran" pitchFamily="34" charset="0"/>
                <a:ea typeface="Catamaran" pitchFamily="34" charset="-122"/>
                <a:cs typeface="Catamaran" pitchFamily="34" charset="-120"/>
              </a:rPr>
              <a:t>90%</a:t>
            </a:r>
            <a:r>
              <a:rPr lang="en-US" sz="1100" dirty="0">
                <a:solidFill>
                  <a:srgbClr val="444444">
                    <a:alpha val="80000"/>
                  </a:srgbClr>
                </a:solidFill>
                <a:latin typeface="Catamaran" pitchFamily="34" charset="0"/>
                <a:ea typeface="Catamaran" pitchFamily="34" charset="-122"/>
                <a:cs typeface="Catamaran" pitchFamily="34" charset="-120"/>
              </a:rPr>
              <a:t> do not have access to dietetic care.</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Root Causes:</a:t>
            </a:r>
            <a:r>
              <a:rPr lang="en-US" sz="1100" dirty="0">
                <a:solidFill>
                  <a:srgbClr val="444444">
                    <a:alpha val="80000"/>
                  </a:srgbClr>
                </a:solidFill>
                <a:latin typeface="Catamaran" pitchFamily="34" charset="0"/>
                <a:ea typeface="Catamaran" pitchFamily="34" charset="-122"/>
                <a:cs typeface="Catamaran" pitchFamily="34" charset="-120"/>
              </a:rPr>
              <a:t>  Specialist shortage ( only </a:t>
            </a:r>
            <a:r>
              <a:rPr lang="en-US" sz="1100" b="1" dirty="0">
                <a:solidFill>
                  <a:srgbClr val="444444">
                    <a:alpha val="80000"/>
                  </a:srgbClr>
                </a:solidFill>
                <a:latin typeface="Catamaran" pitchFamily="34" charset="0"/>
                <a:ea typeface="Catamaran" pitchFamily="34" charset="-122"/>
                <a:cs typeface="Catamaran" pitchFamily="34" charset="-120"/>
              </a:rPr>
              <a:t>2 dietitians  per 100k population</a:t>
            </a:r>
            <a:r>
              <a:rPr lang="en-US" sz="1100" dirty="0">
                <a:solidFill>
                  <a:srgbClr val="444444">
                    <a:alpha val="80000"/>
                  </a:srgbClr>
                </a:solidFill>
                <a:latin typeface="Catamaran" pitchFamily="34" charset="0"/>
                <a:ea typeface="Catamaran" pitchFamily="34" charset="-122"/>
                <a:cs typeface="Catamaran" pitchFamily="34" charset="-120"/>
              </a:rPr>
              <a:t>) and cost prohibitive for private care (~</a:t>
            </a:r>
            <a:r>
              <a:rPr lang="en-US" sz="1100" b="1" dirty="0">
                <a:solidFill>
                  <a:srgbClr val="444444">
                    <a:alpha val="80000"/>
                  </a:srgbClr>
                </a:solidFill>
                <a:latin typeface="Catamaran" pitchFamily="34" charset="0"/>
                <a:ea typeface="Catamaran" pitchFamily="34" charset="-122"/>
                <a:cs typeface="Catamaran" pitchFamily="34" charset="-120"/>
              </a:rPr>
              <a:t>€120+/</a:t>
            </a:r>
            <a:r>
              <a:rPr lang="en-US" sz="1100" b="1" dirty="0" err="1">
                <a:solidFill>
                  <a:srgbClr val="444444">
                    <a:alpha val="80000"/>
                  </a:srgbClr>
                </a:solidFill>
                <a:latin typeface="Catamaran" pitchFamily="34" charset="0"/>
                <a:ea typeface="Catamaran" pitchFamily="34" charset="-122"/>
                <a:cs typeface="Catamaran" pitchFamily="34" charset="-120"/>
              </a:rPr>
              <a:t>hr</a:t>
            </a:r>
            <a:r>
              <a:rPr lang="en-US" sz="1100" dirty="0">
                <a:solidFill>
                  <a:srgbClr val="444444">
                    <a:alpha val="80000"/>
                  </a:srgbClr>
                </a:solidFill>
                <a:latin typeface="Catamaran" pitchFamily="34" charset="0"/>
                <a:ea typeface="Catamaran" pitchFamily="34" charset="-122"/>
                <a:cs typeface="Catamaran" pitchFamily="34" charset="-120"/>
              </a:rPr>
              <a:t>).</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Economic case:</a:t>
            </a:r>
            <a:r>
              <a:rPr lang="en-US" sz="1100" dirty="0">
                <a:solidFill>
                  <a:srgbClr val="444444">
                    <a:alpha val="80000"/>
                  </a:srgbClr>
                </a:solidFill>
                <a:latin typeface="Catamaran" pitchFamily="34" charset="0"/>
                <a:ea typeface="Catamaran" pitchFamily="34" charset="-122"/>
                <a:cs typeface="Catamaran" pitchFamily="34" charset="-120"/>
              </a:rPr>
              <a:t> Strong ROI for medical nutrition therapy (</a:t>
            </a:r>
            <a:r>
              <a:rPr lang="en-US" sz="1100" b="1" dirty="0">
                <a:solidFill>
                  <a:srgbClr val="444444">
                    <a:alpha val="80000"/>
                  </a:srgbClr>
                </a:solidFill>
                <a:latin typeface="Catamaran" pitchFamily="34" charset="0"/>
                <a:ea typeface="Catamaran" pitchFamily="34" charset="-122"/>
                <a:cs typeface="Catamaran" pitchFamily="34" charset="-120"/>
              </a:rPr>
              <a:t>&gt;€60 saved/€1 spent</a:t>
            </a:r>
            <a:r>
              <a:rPr lang="en-US" sz="1100" dirty="0">
                <a:solidFill>
                  <a:srgbClr val="444444">
                    <a:alpha val="80000"/>
                  </a:srgbClr>
                </a:solidFill>
                <a:latin typeface="Catamaran" pitchFamily="34" charset="0"/>
                <a:ea typeface="Catamaran" pitchFamily="34" charset="-122"/>
                <a:cs typeface="Catamaran" pitchFamily="34" charset="-120"/>
              </a:rPr>
              <a:t>).     </a:t>
            </a:r>
            <a:endParaRPr lang="en-US" sz="1100" dirty="0"/>
          </a:p>
        </p:txBody>
      </p:sp>
      <p:pic>
        <p:nvPicPr>
          <p:cNvPr id="20" name="Object 19"/>
          <p:cNvPicPr>
            <a:picLocks noChangeAspect="1"/>
          </p:cNvPicPr>
          <p:nvPr/>
        </p:nvPicPr>
        <p:blipFill>
          <a:blip r:embed="rId4"/>
          <a:stretch>
            <a:fillRect/>
          </a:stretch>
        </p:blipFill>
        <p:spPr>
          <a:xfrm>
            <a:off x="11569982" y="6237315"/>
            <a:ext cx="476131" cy="476131"/>
          </a:xfrm>
          <a:prstGeom prst="rect">
            <a:avLst/>
          </a:prstGeom>
        </p:spPr>
      </p:pic>
      <p:sp>
        <p:nvSpPr>
          <p:cNvPr id="21" name="Object 20"/>
          <p:cNvSpPr/>
          <p:nvPr/>
        </p:nvSpPr>
        <p:spPr>
          <a:xfrm>
            <a:off x="161885" y="6533558"/>
            <a:ext cx="114271" cy="18784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8288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a:t>
            </a:fld>
            <a:endParaRPr lang="en-US"/>
          </a:p>
        </p:txBody>
      </p:sp>
      <p:sp>
        <p:nvSpPr>
          <p:cNvPr id="3" name="Object 2"/>
          <p:cNvSpPr/>
          <p:nvPr/>
        </p:nvSpPr>
        <p:spPr>
          <a:xfrm>
            <a:off x="476131" y="434395"/>
            <a:ext cx="12188952" cy="344377"/>
          </a:xfrm>
          <a:prstGeom prst="rect">
            <a:avLst/>
          </a:prstGeom>
          <a:noFill/>
        </p:spPr>
        <p:txBody>
          <a:bodyPr wrap="square" lIns="0" tIns="0" rIns="0" bIns="0" rtlCol="0" anchor="t"/>
          <a:lstStyle/>
          <a:p>
            <a:pPr>
              <a:lnSpc>
                <a:spcPts val="2713"/>
              </a:lnSpc>
            </a:pPr>
            <a:r>
              <a:rPr lang="en-US" sz="2800" b="1" dirty="0">
                <a:solidFill>
                  <a:srgbClr val="FFFFFF"/>
                </a:solidFill>
                <a:latin typeface="Catamaran" pitchFamily="34" charset="0"/>
                <a:ea typeface="Catamaran" pitchFamily="34" charset="-122"/>
                <a:cs typeface="Catamaran" pitchFamily="34" charset="-120"/>
              </a:rPr>
              <a:t>Parkinson's Challenge: A Multi-Faceted Crisis      </a:t>
            </a:r>
            <a:endParaRPr lang="en-US" sz="2800" dirty="0"/>
          </a:p>
        </p:txBody>
      </p:sp>
      <p:sp>
        <p:nvSpPr>
          <p:cNvPr id="22" name="Object 3">
            <a:extLst>
              <a:ext uri="{FF2B5EF4-FFF2-40B4-BE49-F238E27FC236}">
                <a16:creationId xmlns:a16="http://schemas.microsoft.com/office/drawing/2014/main" id="{6FDF05A6-557D-B734-6481-9DC531D4C49C}"/>
              </a:ext>
            </a:extLst>
          </p:cNvPr>
          <p:cNvSpPr/>
          <p:nvPr/>
        </p:nvSpPr>
        <p:spPr>
          <a:xfrm>
            <a:off x="476131" y="948542"/>
            <a:ext cx="12188952" cy="234792"/>
          </a:xfrm>
          <a:prstGeom prst="rect">
            <a:avLst/>
          </a:prstGeom>
          <a:noFill/>
        </p:spPr>
        <p:txBody>
          <a:bodyPr wrap="square" lIns="0" tIns="0" rIns="0" bIns="0" rtlCol="0" anchor="t"/>
          <a:lstStyle/>
          <a:p>
            <a:pPr>
              <a:lnSpc>
                <a:spcPts val="2055"/>
              </a:lnSpc>
              <a:spcBef>
                <a:spcPts val="1286"/>
              </a:spcBef>
            </a:pPr>
            <a:r>
              <a:rPr lang="en-US" dirty="0">
                <a:solidFill>
                  <a:srgbClr val="FFFFFF">
                    <a:alpha val="50000"/>
                  </a:srgbClr>
                </a:solidFill>
                <a:latin typeface="Catamaran" pitchFamily="34" charset="0"/>
                <a:ea typeface="Catamaran" pitchFamily="34" charset="-122"/>
                <a:cs typeface="Catamaran" pitchFamily="34" charset="-120"/>
              </a:rPr>
              <a:t>Nutrition directly affects symptoms &amp; medication response</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1F5F9"/>
        </a:solidFill>
        <a:effectLst/>
      </p:bgPr>
    </p:bg>
    <p:spTree>
      <p:nvGrpSpPr>
        <p:cNvPr id="1" name=""/>
        <p:cNvGrpSpPr/>
        <p:nvPr/>
      </p:nvGrpSpPr>
      <p:grpSpPr>
        <a:xfrm>
          <a:off x="0" y="0"/>
          <a:ext cx="0" cy="0"/>
          <a:chOff x="0" y="0"/>
          <a:chExt cx="0" cy="0"/>
        </a:xfrm>
      </p:grpSpPr>
      <p:sp>
        <p:nvSpPr>
          <p:cNvPr id="2" name="Object 1"/>
          <p:cNvSpPr/>
          <p:nvPr/>
        </p:nvSpPr>
        <p:spPr>
          <a:xfrm>
            <a:off x="0" y="0"/>
            <a:ext cx="12188952" cy="1514096"/>
          </a:xfrm>
          <a:prstGeom prst="rect">
            <a:avLst/>
          </a:prstGeom>
          <a:solidFill>
            <a:srgbClr val="3483B2"/>
          </a:solidFill>
        </p:spPr>
        <p:txBody>
          <a:bodyPr/>
          <a:lstStyle/>
          <a:p>
            <a:endParaRPr lang="en-US" dirty="0"/>
          </a:p>
        </p:txBody>
      </p:sp>
      <p:sp>
        <p:nvSpPr>
          <p:cNvPr id="3" name="Object 2"/>
          <p:cNvSpPr/>
          <p:nvPr/>
        </p:nvSpPr>
        <p:spPr>
          <a:xfrm>
            <a:off x="476131" y="434395"/>
            <a:ext cx="12188952" cy="344377"/>
          </a:xfrm>
          <a:prstGeom prst="rect">
            <a:avLst/>
          </a:prstGeom>
          <a:noFill/>
        </p:spPr>
        <p:txBody>
          <a:bodyPr wrap="square" lIns="0" tIns="0" rIns="0" bIns="0" rtlCol="0" anchor="t"/>
          <a:lstStyle/>
          <a:p>
            <a:pPr algn="l">
              <a:lnSpc>
                <a:spcPts val="2713"/>
              </a:lnSpc>
              <a:buNone/>
            </a:pPr>
            <a:r>
              <a:rPr lang="en-US" sz="2475" b="1" dirty="0">
                <a:solidFill>
                  <a:srgbClr val="FFFFFF"/>
                </a:solidFill>
                <a:latin typeface="Catamaran" pitchFamily="34" charset="0"/>
                <a:ea typeface="Catamaran" pitchFamily="34" charset="-122"/>
                <a:cs typeface="Catamaran" pitchFamily="34" charset="-120"/>
              </a:rPr>
              <a:t>Why Us: Team &amp; Traction</a:t>
            </a:r>
            <a:endParaRPr lang="en-US" dirty="0"/>
          </a:p>
        </p:txBody>
      </p:sp>
      <p:sp>
        <p:nvSpPr>
          <p:cNvPr id="4" name="Object 3"/>
          <p:cNvSpPr/>
          <p:nvPr/>
        </p:nvSpPr>
        <p:spPr>
          <a:xfrm>
            <a:off x="476131" y="948542"/>
            <a:ext cx="12188952" cy="234792"/>
          </a:xfrm>
          <a:prstGeom prst="rect">
            <a:avLst/>
          </a:prstGeom>
          <a:noFill/>
        </p:spPr>
        <p:txBody>
          <a:bodyPr wrap="square" lIns="0" tIns="0" rIns="0" bIns="0" rtlCol="0" anchor="t"/>
          <a:lstStyle/>
          <a:p>
            <a:pPr algn="l">
              <a:lnSpc>
                <a:spcPts val="1850"/>
              </a:lnSpc>
              <a:spcBef>
                <a:spcPts val="1311"/>
              </a:spcBef>
              <a:buNone/>
            </a:pPr>
            <a:r>
              <a:rPr lang="en-US" sz="1688" dirty="0">
                <a:solidFill>
                  <a:srgbClr val="FFFFFF">
                    <a:alpha val="50000"/>
                  </a:srgbClr>
                </a:solidFill>
                <a:latin typeface="Catamaran" pitchFamily="34" charset="0"/>
                <a:ea typeface="Catamaran" pitchFamily="34" charset="-122"/>
                <a:cs typeface="Catamaran" pitchFamily="34" charset="-120"/>
              </a:rPr>
              <a:t>Empowering people with Parkinson’s through building nutrition solutions with the community at the </a:t>
            </a:r>
            <a:r>
              <a:rPr lang="en-US" sz="1688" dirty="0" err="1">
                <a:solidFill>
                  <a:srgbClr val="FFFFFF">
                    <a:alpha val="50000"/>
                  </a:srgbClr>
                </a:solidFill>
                <a:latin typeface="Catamaran" pitchFamily="34" charset="0"/>
                <a:ea typeface="Catamaran" pitchFamily="34" charset="-122"/>
                <a:cs typeface="Catamaran" pitchFamily="34" charset="-120"/>
              </a:rPr>
              <a:t>centre</a:t>
            </a:r>
            <a:endParaRPr lang="en-US" dirty="0"/>
          </a:p>
        </p:txBody>
      </p:sp>
      <p:sp>
        <p:nvSpPr>
          <p:cNvPr id="5" name="Object 4"/>
          <p:cNvSpPr/>
          <p:nvPr/>
        </p:nvSpPr>
        <p:spPr>
          <a:xfrm>
            <a:off x="476131" y="1799775"/>
            <a:ext cx="1916736" cy="2052124"/>
          </a:xfrm>
          <a:prstGeom prst="rect">
            <a:avLst/>
          </a:prstGeom>
          <a:solidFill>
            <a:srgbClr val="000000">
              <a:alpha val="0"/>
            </a:srgbClr>
          </a:solidFill>
        </p:spPr>
        <p:txBody>
          <a:bodyPr/>
          <a:lstStyle/>
          <a:p>
            <a:endParaRPr lang="en-US"/>
          </a:p>
        </p:txBody>
      </p:sp>
      <p:pic>
        <p:nvPicPr>
          <p:cNvPr id="6" name="Object 5" descr="image.png"/>
          <p:cNvPicPr>
            <a:picLocks noChangeAspect="1"/>
          </p:cNvPicPr>
          <p:nvPr/>
        </p:nvPicPr>
        <p:blipFill>
          <a:blip r:embed="rId3"/>
          <a:srcRect l="704" r="704"/>
          <a:stretch/>
        </p:blipFill>
        <p:spPr>
          <a:xfrm>
            <a:off x="1664460" y="1773574"/>
            <a:ext cx="1209368" cy="1294791"/>
          </a:xfrm>
          <a:prstGeom prst="rect">
            <a:avLst/>
          </a:prstGeom>
        </p:spPr>
      </p:pic>
      <p:sp>
        <p:nvSpPr>
          <p:cNvPr id="7" name="Object 6"/>
          <p:cNvSpPr/>
          <p:nvPr/>
        </p:nvSpPr>
        <p:spPr>
          <a:xfrm>
            <a:off x="2488093" y="1799775"/>
            <a:ext cx="1916736" cy="2123703"/>
          </a:xfrm>
          <a:prstGeom prst="rect">
            <a:avLst/>
          </a:prstGeom>
          <a:solidFill>
            <a:srgbClr val="000000">
              <a:alpha val="0"/>
            </a:srgbClr>
          </a:solidFill>
        </p:spPr>
        <p:txBody>
          <a:bodyPr/>
          <a:lstStyle/>
          <a:p>
            <a:endParaRPr lang="en-US"/>
          </a:p>
        </p:txBody>
      </p:sp>
      <p:pic>
        <p:nvPicPr>
          <p:cNvPr id="8" name="Object 7" descr="Rene_Professional_v2.jpeg"/>
          <p:cNvPicPr>
            <a:picLocks noChangeAspect="1"/>
          </p:cNvPicPr>
          <p:nvPr/>
        </p:nvPicPr>
        <p:blipFill>
          <a:blip r:embed="rId4"/>
          <a:srcRect t="10080" b="10080"/>
          <a:stretch/>
        </p:blipFill>
        <p:spPr>
          <a:xfrm>
            <a:off x="3225491" y="1799775"/>
            <a:ext cx="1135388" cy="1257986"/>
          </a:xfrm>
          <a:prstGeom prst="rect">
            <a:avLst/>
          </a:prstGeom>
        </p:spPr>
      </p:pic>
      <p:sp>
        <p:nvSpPr>
          <p:cNvPr id="9" name="Object 8"/>
          <p:cNvSpPr/>
          <p:nvPr/>
        </p:nvSpPr>
        <p:spPr>
          <a:xfrm>
            <a:off x="523744" y="3923478"/>
            <a:ext cx="1916736" cy="2052124"/>
          </a:xfrm>
          <a:prstGeom prst="rect">
            <a:avLst/>
          </a:prstGeom>
          <a:solidFill>
            <a:srgbClr val="000000">
              <a:alpha val="0"/>
            </a:srgbClr>
          </a:solidFill>
        </p:spPr>
        <p:txBody>
          <a:bodyPr/>
          <a:lstStyle/>
          <a:p>
            <a:endParaRPr lang="en-US"/>
          </a:p>
        </p:txBody>
      </p:sp>
      <p:sp>
        <p:nvSpPr>
          <p:cNvPr id="13" name="Object 12"/>
          <p:cNvSpPr/>
          <p:nvPr/>
        </p:nvSpPr>
        <p:spPr>
          <a:xfrm>
            <a:off x="4785733" y="1799775"/>
            <a:ext cx="6927088" cy="1272857"/>
          </a:xfrm>
          <a:prstGeom prst="rect">
            <a:avLst/>
          </a:prstGeom>
          <a:solidFill>
            <a:srgbClr val="3483B2">
              <a:alpha val="30000"/>
            </a:srgbClr>
          </a:solidFill>
        </p:spPr>
        <p:txBody>
          <a:bodyPr/>
          <a:lstStyle/>
          <a:p>
            <a:endParaRPr lang="en-US"/>
          </a:p>
        </p:txBody>
      </p:sp>
      <p:sp>
        <p:nvSpPr>
          <p:cNvPr id="14" name="Object 13"/>
          <p:cNvSpPr/>
          <p:nvPr/>
        </p:nvSpPr>
        <p:spPr>
          <a:xfrm>
            <a:off x="5071412" y="2063953"/>
            <a:ext cx="7095995" cy="177359"/>
          </a:xfrm>
          <a:prstGeom prst="rect">
            <a:avLst/>
          </a:prstGeom>
          <a:noFill/>
        </p:spPr>
        <p:txBody>
          <a:bodyPr wrap="square" lIns="0" tIns="0" rIns="0" bIns="0" rtlCol="0" anchor="t"/>
          <a:lstStyle/>
          <a:p>
            <a:pPr algn="l">
              <a:lnSpc>
                <a:spcPts val="1397"/>
              </a:lnSpc>
              <a:buNone/>
            </a:pPr>
            <a:r>
              <a:rPr lang="en-US" sz="1275" b="1" dirty="0">
                <a:solidFill>
                  <a:srgbClr val="444444"/>
                </a:solidFill>
                <a:latin typeface="Catamaran" pitchFamily="34" charset="0"/>
                <a:ea typeface="Catamaran" pitchFamily="34" charset="-122"/>
                <a:cs typeface="Catamaran" pitchFamily="34" charset="-120"/>
              </a:rPr>
              <a:t>Founded from lived experience and tech expertise</a:t>
            </a:r>
            <a:endParaRPr lang="en-US" dirty="0"/>
          </a:p>
        </p:txBody>
      </p:sp>
      <p:sp>
        <p:nvSpPr>
          <p:cNvPr id="15" name="Object 14"/>
          <p:cNvSpPr/>
          <p:nvPr/>
        </p:nvSpPr>
        <p:spPr>
          <a:xfrm>
            <a:off x="5071412" y="2323296"/>
            <a:ext cx="6265953" cy="307104"/>
          </a:xfrm>
          <a:prstGeom prst="rect">
            <a:avLst/>
          </a:prstGeom>
          <a:noFill/>
        </p:spPr>
        <p:txBody>
          <a:bodyPr wrap="square" lIns="0" tIns="0" rIns="0" bIns="0" rtlCol="0" anchor="t"/>
          <a:lstStyle/>
          <a:p>
            <a:pPr marL="242900" indent="-242900" algn="l">
              <a:lnSpc>
                <a:spcPts val="1027"/>
              </a:lnSpc>
              <a:spcBef>
                <a:spcPts val="63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Richelle Flanagan, CEO </a:t>
            </a:r>
            <a:r>
              <a:rPr lang="en-US" sz="1100" dirty="0">
                <a:solidFill>
                  <a:srgbClr val="444444">
                    <a:alpha val="80000"/>
                  </a:srgbClr>
                </a:solidFill>
                <a:latin typeface="Catamaran" pitchFamily="34" charset="0"/>
                <a:ea typeface="Catamaran" pitchFamily="34" charset="-122"/>
                <a:cs typeface="Catamaran" pitchFamily="34" charset="-120"/>
              </a:rPr>
              <a:t>and Registered Dietitian; health advocate living with Parkinson’s.</a:t>
            </a:r>
          </a:p>
          <a:p>
            <a:pPr marL="242900" indent="-242900" algn="l">
              <a:lnSpc>
                <a:spcPts val="1027"/>
              </a:lnSpc>
              <a:spcBef>
                <a:spcPts val="357"/>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Rene Reinbacher. CTO</a:t>
            </a:r>
            <a:r>
              <a:rPr lang="en-US" sz="1100" dirty="0">
                <a:solidFill>
                  <a:srgbClr val="444444">
                    <a:alpha val="80000"/>
                  </a:srgbClr>
                </a:solidFill>
                <a:latin typeface="Catamaran" pitchFamily="34" charset="0"/>
                <a:ea typeface="Catamaran" pitchFamily="34" charset="-122"/>
                <a:cs typeface="Catamaran" pitchFamily="34" charset="-120"/>
              </a:rPr>
              <a:t>; scientist with extensive industry expertise in AI and data science</a:t>
            </a:r>
            <a:r>
              <a:rPr lang="en-US" sz="938" dirty="0">
                <a:solidFill>
                  <a:srgbClr val="444444">
                    <a:alpha val="80000"/>
                  </a:srgbClr>
                </a:solidFill>
                <a:latin typeface="Catamaran" pitchFamily="34" charset="0"/>
                <a:ea typeface="Catamaran" pitchFamily="34" charset="-122"/>
                <a:cs typeface="Catamaran" pitchFamily="34" charset="-120"/>
              </a:rPr>
              <a:t>.</a:t>
            </a:r>
            <a:endParaRPr lang="en-US" dirty="0"/>
          </a:p>
        </p:txBody>
      </p:sp>
      <p:sp>
        <p:nvSpPr>
          <p:cNvPr id="16" name="Object 15"/>
          <p:cNvSpPr/>
          <p:nvPr/>
        </p:nvSpPr>
        <p:spPr>
          <a:xfrm>
            <a:off x="4785733" y="3263084"/>
            <a:ext cx="6927088" cy="1272857"/>
          </a:xfrm>
          <a:prstGeom prst="rect">
            <a:avLst/>
          </a:prstGeom>
          <a:solidFill>
            <a:srgbClr val="4FD1C5">
              <a:alpha val="30000"/>
            </a:srgbClr>
          </a:solidFill>
        </p:spPr>
        <p:txBody>
          <a:bodyPr/>
          <a:lstStyle/>
          <a:p>
            <a:endParaRPr lang="en-US"/>
          </a:p>
        </p:txBody>
      </p:sp>
      <p:sp>
        <p:nvSpPr>
          <p:cNvPr id="17" name="Object 16"/>
          <p:cNvSpPr/>
          <p:nvPr/>
        </p:nvSpPr>
        <p:spPr>
          <a:xfrm>
            <a:off x="5071412" y="3527262"/>
            <a:ext cx="7095995" cy="177359"/>
          </a:xfrm>
          <a:prstGeom prst="rect">
            <a:avLst/>
          </a:prstGeom>
          <a:noFill/>
        </p:spPr>
        <p:txBody>
          <a:bodyPr wrap="square" lIns="0" tIns="0" rIns="0" bIns="0" rtlCol="0" anchor="t"/>
          <a:lstStyle/>
          <a:p>
            <a:pPr algn="l">
              <a:lnSpc>
                <a:spcPts val="1397"/>
              </a:lnSpc>
              <a:buNone/>
            </a:pPr>
            <a:r>
              <a:rPr lang="en-US" sz="1275" b="1" dirty="0">
                <a:solidFill>
                  <a:srgbClr val="444444"/>
                </a:solidFill>
                <a:latin typeface="Catamaran" pitchFamily="34" charset="0"/>
                <a:ea typeface="Catamaran" pitchFamily="34" charset="-122"/>
                <a:cs typeface="Catamaran" pitchFamily="34" charset="-120"/>
              </a:rPr>
              <a:t>Proven platform and clinical engagement</a:t>
            </a:r>
            <a:endParaRPr lang="en-US" dirty="0"/>
          </a:p>
        </p:txBody>
      </p:sp>
      <p:sp>
        <p:nvSpPr>
          <p:cNvPr id="18" name="Object 17"/>
          <p:cNvSpPr/>
          <p:nvPr/>
        </p:nvSpPr>
        <p:spPr>
          <a:xfrm>
            <a:off x="5071412" y="3786605"/>
            <a:ext cx="6265953" cy="647936"/>
          </a:xfrm>
          <a:prstGeom prst="rect">
            <a:avLst/>
          </a:prstGeom>
          <a:noFill/>
        </p:spPr>
        <p:txBody>
          <a:bodyPr wrap="square" lIns="0" tIns="0" rIns="0" bIns="0" rtlCol="0" anchor="t"/>
          <a:lstStyle/>
          <a:p>
            <a:pPr marL="242900" indent="-242900" algn="l">
              <a:lnSpc>
                <a:spcPts val="1027"/>
              </a:lnSpc>
              <a:spcBef>
                <a:spcPts val="63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1,900+ active users</a:t>
            </a:r>
            <a:r>
              <a:rPr lang="en-US" sz="1100" dirty="0">
                <a:solidFill>
                  <a:srgbClr val="444444">
                    <a:alpha val="80000"/>
                  </a:srgbClr>
                </a:solidFill>
                <a:latin typeface="Catamaran" pitchFamily="34" charset="0"/>
                <a:ea typeface="Catamaran" pitchFamily="34" charset="-122"/>
                <a:cs typeface="Catamaran" pitchFamily="34" charset="-120"/>
              </a:rPr>
              <a:t> on our neuro-friendly app.</a:t>
            </a:r>
          </a:p>
          <a:p>
            <a:pPr marL="242900" indent="-242900">
              <a:lnSpc>
                <a:spcPts val="1027"/>
              </a:lnSpc>
              <a:spcBef>
                <a:spcPts val="633"/>
              </a:spcBef>
              <a:buSzPct val="100000"/>
              <a:buFontTx/>
              <a:buChar char="•"/>
            </a:pPr>
            <a:r>
              <a:rPr lang="en-US" sz="1100" b="1" dirty="0">
                <a:solidFill>
                  <a:srgbClr val="444444">
                    <a:alpha val="80000"/>
                  </a:srgbClr>
                </a:solidFill>
                <a:latin typeface="Catamaran" pitchFamily="34" charset="0"/>
                <a:ea typeface="Catamaran" pitchFamily="34" charset="-122"/>
                <a:cs typeface="Catamaran" pitchFamily="34" charset="-120"/>
              </a:rPr>
              <a:t>Two clinical studies</a:t>
            </a:r>
            <a:r>
              <a:rPr lang="en-US" sz="1100" dirty="0">
                <a:solidFill>
                  <a:srgbClr val="444444">
                    <a:alpha val="80000"/>
                  </a:srgbClr>
                </a:solidFill>
                <a:latin typeface="Catamaran" pitchFamily="34" charset="0"/>
                <a:ea typeface="Catamaran" pitchFamily="34" charset="-122"/>
                <a:cs typeface="Catamaran" pitchFamily="34" charset="-120"/>
              </a:rPr>
              <a:t> hormonal cycles impact on symptoms with University College Cork; France Parkinson.</a:t>
            </a:r>
            <a:endParaRPr lang="en-US" sz="1100" dirty="0"/>
          </a:p>
          <a:p>
            <a:pPr marL="242900" indent="-242900" algn="l">
              <a:lnSpc>
                <a:spcPts val="1027"/>
              </a:lnSpc>
              <a:spcBef>
                <a:spcPts val="357"/>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UK pilot Nutrition PD online nutrition education </a:t>
            </a:r>
            <a:r>
              <a:rPr lang="en-US" sz="1100" b="1" dirty="0" err="1">
                <a:solidFill>
                  <a:srgbClr val="444444">
                    <a:alpha val="80000"/>
                  </a:srgbClr>
                </a:solidFill>
                <a:latin typeface="Catamaran" pitchFamily="34" charset="0"/>
                <a:ea typeface="Catamaran" pitchFamily="34" charset="-122"/>
                <a:cs typeface="Catamaran" pitchFamily="34" charset="-120"/>
              </a:rPr>
              <a:t>programmes</a:t>
            </a:r>
            <a:r>
              <a:rPr lang="en-US" sz="1100" b="1" dirty="0">
                <a:solidFill>
                  <a:srgbClr val="444444">
                    <a:alpha val="80000"/>
                  </a:srgbClr>
                </a:solidFill>
                <a:latin typeface="Catamaran" pitchFamily="34" charset="0"/>
                <a:ea typeface="Catamaran" pitchFamily="34" charset="-122"/>
                <a:cs typeface="Catamaran" pitchFamily="34" charset="-120"/>
              </a:rPr>
              <a:t>:</a:t>
            </a:r>
            <a:r>
              <a:rPr lang="en-US" sz="1100" dirty="0">
                <a:solidFill>
                  <a:srgbClr val="444444">
                    <a:alpha val="80000"/>
                  </a:srgbClr>
                </a:solidFill>
                <a:latin typeface="Catamaran" pitchFamily="34" charset="0"/>
                <a:ea typeface="Catamaran" pitchFamily="34" charset="-122"/>
                <a:cs typeface="Catamaran" pitchFamily="34" charset="-120"/>
              </a:rPr>
              <a:t> satisfaction </a:t>
            </a:r>
            <a:r>
              <a:rPr lang="en-US" sz="1100" b="1" dirty="0">
                <a:solidFill>
                  <a:srgbClr val="444444">
                    <a:alpha val="80000"/>
                  </a:srgbClr>
                </a:solidFill>
                <a:latin typeface="Catamaran" pitchFamily="34" charset="0"/>
                <a:ea typeface="Catamaran" pitchFamily="34" charset="-122"/>
                <a:cs typeface="Catamaran" pitchFamily="34" charset="-120"/>
              </a:rPr>
              <a:t>90%</a:t>
            </a:r>
            <a:r>
              <a:rPr lang="en-US" sz="1100" dirty="0">
                <a:solidFill>
                  <a:srgbClr val="444444">
                    <a:alpha val="80000"/>
                  </a:srgbClr>
                </a:solidFill>
                <a:latin typeface="Catamaran" pitchFamily="34" charset="0"/>
                <a:ea typeface="Catamaran" pitchFamily="34" charset="-122"/>
                <a:cs typeface="Catamaran" pitchFamily="34" charset="-120"/>
              </a:rPr>
              <a:t>, willingness to pay </a:t>
            </a:r>
            <a:r>
              <a:rPr lang="en-US" sz="1100" b="1" dirty="0">
                <a:solidFill>
                  <a:srgbClr val="444444">
                    <a:alpha val="80000"/>
                  </a:srgbClr>
                </a:solidFill>
                <a:latin typeface="Catamaran" pitchFamily="34" charset="0"/>
                <a:ea typeface="Catamaran" pitchFamily="34" charset="-122"/>
                <a:cs typeface="Catamaran" pitchFamily="34" charset="-120"/>
              </a:rPr>
              <a:t>80%.</a:t>
            </a:r>
          </a:p>
        </p:txBody>
      </p:sp>
      <p:sp>
        <p:nvSpPr>
          <p:cNvPr id="19" name="Object 18"/>
          <p:cNvSpPr/>
          <p:nvPr/>
        </p:nvSpPr>
        <p:spPr>
          <a:xfrm>
            <a:off x="4809549" y="4702745"/>
            <a:ext cx="6927088" cy="1272857"/>
          </a:xfrm>
          <a:prstGeom prst="rect">
            <a:avLst/>
          </a:prstGeom>
          <a:solidFill>
            <a:srgbClr val="BA91D8">
              <a:alpha val="30000"/>
            </a:srgbClr>
          </a:solidFill>
        </p:spPr>
        <p:txBody>
          <a:bodyPr/>
          <a:lstStyle/>
          <a:p>
            <a:endParaRPr lang="en-US"/>
          </a:p>
        </p:txBody>
      </p:sp>
      <p:sp>
        <p:nvSpPr>
          <p:cNvPr id="20" name="Object 19"/>
          <p:cNvSpPr/>
          <p:nvPr/>
        </p:nvSpPr>
        <p:spPr>
          <a:xfrm>
            <a:off x="5071412" y="4990571"/>
            <a:ext cx="7095995" cy="177359"/>
          </a:xfrm>
          <a:prstGeom prst="rect">
            <a:avLst/>
          </a:prstGeom>
          <a:noFill/>
        </p:spPr>
        <p:txBody>
          <a:bodyPr wrap="square" lIns="0" tIns="0" rIns="0" bIns="0" rtlCol="0" anchor="t"/>
          <a:lstStyle/>
          <a:p>
            <a:pPr algn="l">
              <a:lnSpc>
                <a:spcPts val="1397"/>
              </a:lnSpc>
              <a:buNone/>
            </a:pPr>
            <a:r>
              <a:rPr lang="en-US" sz="1275" b="1" dirty="0">
                <a:solidFill>
                  <a:srgbClr val="444444"/>
                </a:solidFill>
                <a:latin typeface="Catamaran" pitchFamily="34" charset="0"/>
                <a:ea typeface="Catamaran" pitchFamily="34" charset="-122"/>
                <a:cs typeface="Catamaran" pitchFamily="34" charset="-120"/>
              </a:rPr>
              <a:t>Built with the community</a:t>
            </a:r>
            <a:endParaRPr lang="en-US" dirty="0"/>
          </a:p>
        </p:txBody>
      </p:sp>
      <p:sp>
        <p:nvSpPr>
          <p:cNvPr id="21" name="Object 20"/>
          <p:cNvSpPr/>
          <p:nvPr/>
        </p:nvSpPr>
        <p:spPr>
          <a:xfrm>
            <a:off x="5071413" y="5249913"/>
            <a:ext cx="6307788" cy="470577"/>
          </a:xfrm>
          <a:prstGeom prst="rect">
            <a:avLst/>
          </a:prstGeom>
          <a:noFill/>
        </p:spPr>
        <p:txBody>
          <a:bodyPr wrap="square" lIns="0" tIns="0" rIns="0" bIns="0" rtlCol="0" anchor="t"/>
          <a:lstStyle/>
          <a:p>
            <a:pPr marL="242900" indent="-242900" algn="l">
              <a:lnSpc>
                <a:spcPts val="1027"/>
              </a:lnSpc>
              <a:spcBef>
                <a:spcPts val="633"/>
              </a:spcBef>
              <a:buSzPct val="100000"/>
              <a:buChar char="•"/>
            </a:pPr>
            <a:r>
              <a:rPr lang="en-US" sz="1100" dirty="0">
                <a:solidFill>
                  <a:srgbClr val="444444">
                    <a:alpha val="80000"/>
                  </a:srgbClr>
                </a:solidFill>
                <a:latin typeface="Catamaran" pitchFamily="34" charset="0"/>
                <a:ea typeface="Catamaran" pitchFamily="34" charset="-122"/>
                <a:cs typeface="Catamaran" pitchFamily="34" charset="-120"/>
              </a:rPr>
              <a:t>Co-designed with the Parkinson’s community for real world usability and impact.</a:t>
            </a:r>
          </a:p>
          <a:p>
            <a:pPr marL="242900" indent="-242900" algn="l">
              <a:lnSpc>
                <a:spcPts val="1027"/>
              </a:lnSpc>
              <a:spcBef>
                <a:spcPts val="357"/>
              </a:spcBef>
              <a:buSzPct val="100000"/>
              <a:buChar char="•"/>
            </a:pPr>
            <a:r>
              <a:rPr lang="en-US" sz="1100" dirty="0">
                <a:solidFill>
                  <a:srgbClr val="444444">
                    <a:alpha val="80000"/>
                  </a:srgbClr>
                </a:solidFill>
                <a:latin typeface="Catamaran" pitchFamily="34" charset="0"/>
                <a:ea typeface="Catamaran" pitchFamily="34" charset="-122"/>
                <a:cs typeface="Catamaran" pitchFamily="34" charset="-120"/>
              </a:rPr>
              <a:t>Dietetic supervision; privacy and safety by design.</a:t>
            </a:r>
            <a:endParaRPr lang="en-US" sz="1100" dirty="0"/>
          </a:p>
        </p:txBody>
      </p:sp>
      <p:pic>
        <p:nvPicPr>
          <p:cNvPr id="22" name="Object 21"/>
          <p:cNvPicPr>
            <a:picLocks noChangeAspect="1"/>
          </p:cNvPicPr>
          <p:nvPr/>
        </p:nvPicPr>
        <p:blipFill>
          <a:blip r:embed="rId5"/>
          <a:stretch>
            <a:fillRect/>
          </a:stretch>
        </p:blipFill>
        <p:spPr>
          <a:xfrm>
            <a:off x="11569982" y="6237315"/>
            <a:ext cx="476131" cy="476131"/>
          </a:xfrm>
          <a:prstGeom prst="rect">
            <a:avLst/>
          </a:prstGeom>
        </p:spPr>
      </p:pic>
      <p:sp>
        <p:nvSpPr>
          <p:cNvPr id="23" name="Object 22"/>
          <p:cNvSpPr/>
          <p:nvPr/>
        </p:nvSpPr>
        <p:spPr>
          <a:xfrm>
            <a:off x="161885" y="6533558"/>
            <a:ext cx="114271" cy="18784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8288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3</a:t>
            </a:fld>
            <a:endParaRPr lang="en-US"/>
          </a:p>
        </p:txBody>
      </p:sp>
      <p:pic>
        <p:nvPicPr>
          <p:cNvPr id="26" name="Picture 25" descr="A screenshot of a phone&#10;&#10;AI-generated content may be incorrect.">
            <a:extLst>
              <a:ext uri="{FF2B5EF4-FFF2-40B4-BE49-F238E27FC236}">
                <a16:creationId xmlns:a16="http://schemas.microsoft.com/office/drawing/2014/main" id="{C17E263F-8C53-4451-02EB-0A244D20069A}"/>
              </a:ext>
            </a:extLst>
          </p:cNvPr>
          <p:cNvPicPr>
            <a:picLocks noChangeAspect="1"/>
          </p:cNvPicPr>
          <p:nvPr/>
        </p:nvPicPr>
        <p:blipFill>
          <a:blip r:embed="rId6"/>
          <a:stretch>
            <a:fillRect/>
          </a:stretch>
        </p:blipFill>
        <p:spPr>
          <a:xfrm>
            <a:off x="354276" y="3441973"/>
            <a:ext cx="1406674" cy="2813348"/>
          </a:xfrm>
          <a:prstGeom prst="rect">
            <a:avLst/>
          </a:prstGeom>
        </p:spPr>
      </p:pic>
      <p:pic>
        <p:nvPicPr>
          <p:cNvPr id="28" name="Picture 27" descr="A screenshot of a computer and a phone&#10;&#10;AI-generated content may be incorrect.">
            <a:extLst>
              <a:ext uri="{FF2B5EF4-FFF2-40B4-BE49-F238E27FC236}">
                <a16:creationId xmlns:a16="http://schemas.microsoft.com/office/drawing/2014/main" id="{9F10E12C-C0B5-BCA7-273A-3765D06C3EAC}"/>
              </a:ext>
            </a:extLst>
          </p:cNvPr>
          <p:cNvPicPr>
            <a:picLocks noChangeAspect="1"/>
          </p:cNvPicPr>
          <p:nvPr/>
        </p:nvPicPr>
        <p:blipFill>
          <a:blip r:embed="rId7"/>
          <a:stretch>
            <a:fillRect/>
          </a:stretch>
        </p:blipFill>
        <p:spPr>
          <a:xfrm>
            <a:off x="1784766" y="3343440"/>
            <a:ext cx="3000967" cy="30009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1F5F9"/>
        </a:solidFill>
        <a:effectLst/>
      </p:bgPr>
    </p:bg>
    <p:spTree>
      <p:nvGrpSpPr>
        <p:cNvPr id="1" name=""/>
        <p:cNvGrpSpPr/>
        <p:nvPr/>
      </p:nvGrpSpPr>
      <p:grpSpPr>
        <a:xfrm>
          <a:off x="0" y="0"/>
          <a:ext cx="0" cy="0"/>
          <a:chOff x="0" y="0"/>
          <a:chExt cx="0" cy="0"/>
        </a:xfrm>
      </p:grpSpPr>
      <p:sp>
        <p:nvSpPr>
          <p:cNvPr id="2" name="Object 1"/>
          <p:cNvSpPr/>
          <p:nvPr/>
        </p:nvSpPr>
        <p:spPr>
          <a:xfrm>
            <a:off x="3048" y="0"/>
            <a:ext cx="12188952" cy="1580755"/>
          </a:xfrm>
          <a:prstGeom prst="rect">
            <a:avLst/>
          </a:prstGeom>
          <a:solidFill>
            <a:srgbClr val="3483B2"/>
          </a:solidFill>
        </p:spPr>
        <p:txBody>
          <a:bodyPr/>
          <a:lstStyle/>
          <a:p>
            <a:endParaRPr lang="en-US"/>
          </a:p>
        </p:txBody>
      </p:sp>
      <p:sp>
        <p:nvSpPr>
          <p:cNvPr id="3" name="Object 2"/>
          <p:cNvSpPr/>
          <p:nvPr/>
        </p:nvSpPr>
        <p:spPr>
          <a:xfrm>
            <a:off x="476131" y="425542"/>
            <a:ext cx="12188952" cy="417433"/>
          </a:xfrm>
          <a:prstGeom prst="rect">
            <a:avLst/>
          </a:prstGeom>
          <a:noFill/>
        </p:spPr>
        <p:txBody>
          <a:bodyPr wrap="square" lIns="0" tIns="0" rIns="0" bIns="0" rtlCol="0" anchor="t"/>
          <a:lstStyle/>
          <a:p>
            <a:pPr algn="l">
              <a:lnSpc>
                <a:spcPts val="3288"/>
              </a:lnSpc>
              <a:buNone/>
            </a:pPr>
            <a:r>
              <a:rPr lang="en-US" sz="3000" b="1" dirty="0">
                <a:solidFill>
                  <a:srgbClr val="FFFFFF"/>
                </a:solidFill>
                <a:latin typeface="Catamaran" pitchFamily="34" charset="0"/>
                <a:ea typeface="Catamaran" pitchFamily="34" charset="-122"/>
                <a:cs typeface="Catamaran" pitchFamily="34" charset="-120"/>
              </a:rPr>
              <a:t>Our Solution: Scalable, Personalized Medical Nutrition Therapy</a:t>
            </a:r>
            <a:endParaRPr lang="en-US" dirty="0"/>
          </a:p>
        </p:txBody>
      </p:sp>
      <p:sp>
        <p:nvSpPr>
          <p:cNvPr id="4" name="Object 3"/>
          <p:cNvSpPr/>
          <p:nvPr/>
        </p:nvSpPr>
        <p:spPr>
          <a:xfrm>
            <a:off x="476131" y="991096"/>
            <a:ext cx="12188952" cy="260905"/>
          </a:xfrm>
          <a:prstGeom prst="rect">
            <a:avLst/>
          </a:prstGeom>
          <a:noFill/>
        </p:spPr>
        <p:txBody>
          <a:bodyPr wrap="square" lIns="0" tIns="0" rIns="0" bIns="0" rtlCol="0" anchor="t"/>
          <a:lstStyle/>
          <a:p>
            <a:pPr algn="l">
              <a:lnSpc>
                <a:spcPts val="2055"/>
              </a:lnSpc>
              <a:spcBef>
                <a:spcPts val="1143"/>
              </a:spcBef>
              <a:buNone/>
            </a:pPr>
            <a:r>
              <a:rPr lang="en-US" sz="1875" dirty="0">
                <a:solidFill>
                  <a:srgbClr val="FFFFFF">
                    <a:alpha val="50000"/>
                  </a:srgbClr>
                </a:solidFill>
                <a:latin typeface="Catamaran" pitchFamily="34" charset="0"/>
                <a:ea typeface="Catamaran" pitchFamily="34" charset="-122"/>
                <a:cs typeface="Catamaran" pitchFamily="34" charset="-120"/>
              </a:rPr>
              <a:t>From education avatars to a generative AI dietitian assistants</a:t>
            </a:r>
            <a:endParaRPr lang="en-US" dirty="0"/>
          </a:p>
        </p:txBody>
      </p:sp>
      <p:sp>
        <p:nvSpPr>
          <p:cNvPr id="5" name="Object 4"/>
          <p:cNvSpPr/>
          <p:nvPr/>
        </p:nvSpPr>
        <p:spPr>
          <a:xfrm>
            <a:off x="476058" y="3980455"/>
            <a:ext cx="1678857" cy="2018794"/>
          </a:xfrm>
          <a:prstGeom prst="rect">
            <a:avLst/>
          </a:prstGeom>
          <a:solidFill>
            <a:srgbClr val="000000">
              <a:alpha val="0"/>
            </a:srgbClr>
          </a:solidFill>
        </p:spPr>
        <p:txBody>
          <a:bodyPr/>
          <a:lstStyle/>
          <a:p>
            <a:endParaRPr lang="en-US"/>
          </a:p>
        </p:txBody>
      </p:sp>
      <p:pic>
        <p:nvPicPr>
          <p:cNvPr id="6" name="Object 5" descr="image.png"/>
          <p:cNvPicPr>
            <a:picLocks noChangeAspect="1"/>
          </p:cNvPicPr>
          <p:nvPr/>
        </p:nvPicPr>
        <p:blipFill>
          <a:blip r:embed="rId3"/>
          <a:srcRect l="3775" t="1886" r="3775" b="1886"/>
          <a:stretch/>
        </p:blipFill>
        <p:spPr>
          <a:xfrm>
            <a:off x="352337" y="3561459"/>
            <a:ext cx="2308276" cy="3002177"/>
          </a:xfrm>
          <a:prstGeom prst="rect">
            <a:avLst/>
          </a:prstGeom>
        </p:spPr>
      </p:pic>
      <p:pic>
        <p:nvPicPr>
          <p:cNvPr id="7" name="Object 6" descr="image.png"/>
          <p:cNvPicPr>
            <a:picLocks noChangeAspect="1"/>
          </p:cNvPicPr>
          <p:nvPr/>
        </p:nvPicPr>
        <p:blipFill>
          <a:blip r:embed="rId4"/>
          <a:srcRect l="169" t="-3596" r="169" b="-3596"/>
          <a:stretch/>
        </p:blipFill>
        <p:spPr>
          <a:xfrm>
            <a:off x="361860" y="1780730"/>
            <a:ext cx="2312717" cy="1629614"/>
          </a:xfrm>
          <a:prstGeom prst="rect">
            <a:avLst/>
          </a:prstGeom>
        </p:spPr>
      </p:pic>
      <p:sp>
        <p:nvSpPr>
          <p:cNvPr id="8" name="Object 7"/>
          <p:cNvSpPr/>
          <p:nvPr/>
        </p:nvSpPr>
        <p:spPr>
          <a:xfrm>
            <a:off x="2656809" y="1866433"/>
            <a:ext cx="9125956" cy="1458207"/>
          </a:xfrm>
          <a:prstGeom prst="rect">
            <a:avLst/>
          </a:prstGeom>
          <a:solidFill>
            <a:srgbClr val="4FD1C5">
              <a:alpha val="10000"/>
            </a:srgbClr>
          </a:solidFill>
        </p:spPr>
        <p:txBody>
          <a:bodyPr/>
          <a:lstStyle/>
          <a:p>
            <a:endParaRPr lang="en-US"/>
          </a:p>
        </p:txBody>
      </p:sp>
      <p:sp>
        <p:nvSpPr>
          <p:cNvPr id="9" name="Object 8"/>
          <p:cNvSpPr/>
          <p:nvPr/>
        </p:nvSpPr>
        <p:spPr>
          <a:xfrm>
            <a:off x="3037715" y="1949087"/>
            <a:ext cx="9322644" cy="260905"/>
          </a:xfrm>
          <a:prstGeom prst="rect">
            <a:avLst/>
          </a:prstGeom>
          <a:noFill/>
        </p:spPr>
        <p:txBody>
          <a:bodyPr wrap="square" lIns="0" tIns="0" rIns="0" bIns="0" rtlCol="0" anchor="ctr"/>
          <a:lstStyle/>
          <a:p>
            <a:pPr algn="l">
              <a:lnSpc>
                <a:spcPts val="2055"/>
              </a:lnSpc>
              <a:buNone/>
            </a:pPr>
            <a:r>
              <a:rPr lang="en-US" sz="1875" b="1" dirty="0">
                <a:solidFill>
                  <a:srgbClr val="444444"/>
                </a:solidFill>
                <a:latin typeface="Catamaran" pitchFamily="34" charset="0"/>
                <a:ea typeface="Catamaran" pitchFamily="34" charset="-122"/>
                <a:cs typeface="Catamaran" pitchFamily="34" charset="-120"/>
              </a:rPr>
              <a:t>Proven Foundation: avatar led education</a:t>
            </a:r>
            <a:endParaRPr lang="en-US" dirty="0"/>
          </a:p>
        </p:txBody>
      </p:sp>
      <p:sp>
        <p:nvSpPr>
          <p:cNvPr id="10" name="Object 9"/>
          <p:cNvSpPr/>
          <p:nvPr/>
        </p:nvSpPr>
        <p:spPr>
          <a:xfrm>
            <a:off x="3037715" y="2404089"/>
            <a:ext cx="9322644" cy="738152"/>
          </a:xfrm>
          <a:prstGeom prst="rect">
            <a:avLst/>
          </a:prstGeom>
          <a:noFill/>
        </p:spPr>
        <p:txBody>
          <a:bodyPr wrap="square" lIns="0" tIns="0" rIns="0" bIns="0" rtlCol="0" anchor="ctr"/>
          <a:lstStyle/>
          <a:p>
            <a:pPr marL="242900" indent="-242900" algn="l">
              <a:lnSpc>
                <a:spcPts val="1644"/>
              </a:lnSpc>
              <a:spcBef>
                <a:spcPts val="1499"/>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Validated delivery:</a:t>
            </a:r>
            <a:r>
              <a:rPr lang="en-US" sz="1500" dirty="0">
                <a:solidFill>
                  <a:srgbClr val="444444">
                    <a:alpha val="80000"/>
                  </a:srgbClr>
                </a:solidFill>
                <a:latin typeface="Catamaran" pitchFamily="34" charset="0"/>
                <a:ea typeface="Catamaran" pitchFamily="34" charset="-122"/>
                <a:cs typeface="Catamaran" pitchFamily="34" charset="-120"/>
              </a:rPr>
              <a:t> Market test pilot with Parkinson’s UK.</a:t>
            </a:r>
          </a:p>
          <a:p>
            <a:pPr marL="242900" indent="-242900" algn="l">
              <a:lnSpc>
                <a:spcPts val="1644"/>
              </a:lnSpc>
              <a:spcBef>
                <a:spcPts val="1499"/>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Demonstrated outcomes:</a:t>
            </a:r>
            <a:r>
              <a:rPr lang="en-US" sz="1500" dirty="0">
                <a:solidFill>
                  <a:srgbClr val="444444">
                    <a:alpha val="80000"/>
                  </a:srgbClr>
                </a:solidFill>
                <a:latin typeface="Catamaran" pitchFamily="34" charset="0"/>
                <a:ea typeface="Catamaran" pitchFamily="34" charset="-122"/>
                <a:cs typeface="Catamaran" pitchFamily="34" charset="-120"/>
              </a:rPr>
              <a:t> paying customers, </a:t>
            </a:r>
            <a:r>
              <a:rPr lang="en-US" sz="1500" dirty="0">
                <a:solidFill>
                  <a:srgbClr val="444444">
                    <a:alpha val="80000"/>
                  </a:srgbClr>
                </a:solidFill>
                <a:latin typeface="Catamaran" pitchFamily="34" charset="0"/>
                <a:cs typeface="Catamaran" pitchFamily="34" charset="-120"/>
              </a:rPr>
              <a:t>knowledge gains, and strong satisfaction.</a:t>
            </a:r>
          </a:p>
        </p:txBody>
      </p:sp>
      <p:sp>
        <p:nvSpPr>
          <p:cNvPr id="11" name="Object 10"/>
          <p:cNvSpPr/>
          <p:nvPr/>
        </p:nvSpPr>
        <p:spPr>
          <a:xfrm>
            <a:off x="2665855" y="3547009"/>
            <a:ext cx="9152626" cy="3008059"/>
          </a:xfrm>
          <a:prstGeom prst="rect">
            <a:avLst/>
          </a:prstGeom>
          <a:solidFill>
            <a:srgbClr val="4FD1C5">
              <a:alpha val="67000"/>
            </a:srgbClr>
          </a:solidFill>
        </p:spPr>
        <p:txBody>
          <a:bodyPr/>
          <a:lstStyle/>
          <a:p>
            <a:endParaRPr lang="en-US"/>
          </a:p>
        </p:txBody>
      </p:sp>
      <p:sp>
        <p:nvSpPr>
          <p:cNvPr id="12" name="Object 11"/>
          <p:cNvSpPr/>
          <p:nvPr/>
        </p:nvSpPr>
        <p:spPr>
          <a:xfrm>
            <a:off x="3047238" y="3872656"/>
            <a:ext cx="9469947" cy="260905"/>
          </a:xfrm>
          <a:prstGeom prst="rect">
            <a:avLst/>
          </a:prstGeom>
          <a:noFill/>
        </p:spPr>
        <p:txBody>
          <a:bodyPr wrap="square" lIns="0" tIns="0" rIns="0" bIns="0" rtlCol="0" anchor="ctr"/>
          <a:lstStyle/>
          <a:p>
            <a:pPr algn="l">
              <a:lnSpc>
                <a:spcPts val="2055"/>
              </a:lnSpc>
              <a:buNone/>
            </a:pPr>
            <a:r>
              <a:rPr lang="en-US" sz="1875" b="1" dirty="0">
                <a:solidFill>
                  <a:srgbClr val="444444"/>
                </a:solidFill>
                <a:latin typeface="Catamaran" pitchFamily="34" charset="0"/>
                <a:ea typeface="Catamaran" pitchFamily="34" charset="-122"/>
                <a:cs typeface="Catamaran" pitchFamily="34" charset="-120"/>
              </a:rPr>
              <a:t>Generative AI digital dietitian assistants</a:t>
            </a:r>
            <a:endParaRPr lang="en-US" dirty="0"/>
          </a:p>
        </p:txBody>
      </p:sp>
      <p:sp>
        <p:nvSpPr>
          <p:cNvPr id="13" name="Object 12"/>
          <p:cNvSpPr/>
          <p:nvPr/>
        </p:nvSpPr>
        <p:spPr>
          <a:xfrm>
            <a:off x="3047239" y="4327658"/>
            <a:ext cx="8668704" cy="1491852"/>
          </a:xfrm>
          <a:prstGeom prst="rect">
            <a:avLst/>
          </a:prstGeom>
          <a:noFill/>
        </p:spPr>
        <p:txBody>
          <a:bodyPr wrap="square" lIns="0" tIns="0" rIns="0" bIns="0" rtlCol="0" anchor="ctr"/>
          <a:lstStyle/>
          <a:p>
            <a:pPr marL="242900" indent="-242900" algn="l">
              <a:lnSpc>
                <a:spcPts val="1644"/>
              </a:lnSpc>
              <a:spcBef>
                <a:spcPts val="1499"/>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Beyond Education:</a:t>
            </a:r>
            <a:r>
              <a:rPr lang="en-US" sz="1500" dirty="0">
                <a:solidFill>
                  <a:srgbClr val="444444">
                    <a:alpha val="80000"/>
                  </a:srgbClr>
                </a:solidFill>
                <a:latin typeface="Catamaran" pitchFamily="34" charset="0"/>
                <a:ea typeface="Catamaran" pitchFamily="34" charset="-122"/>
                <a:cs typeface="Catamaran" pitchFamily="34" charset="-120"/>
              </a:rPr>
              <a:t> scale nutrition therapy with AI for personalized assessment and planning.</a:t>
            </a:r>
          </a:p>
          <a:p>
            <a:pPr marL="242900" indent="-242900" algn="l">
              <a:lnSpc>
                <a:spcPts val="1644"/>
              </a:lnSpc>
              <a:spcBef>
                <a:spcPts val="866"/>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'Digital Dietitian’ Assistants to help </a:t>
            </a:r>
            <a:r>
              <a:rPr lang="en-US" sz="1500" dirty="0">
                <a:solidFill>
                  <a:srgbClr val="444444">
                    <a:alpha val="80000"/>
                  </a:srgbClr>
                </a:solidFill>
                <a:latin typeface="Catamaran" pitchFamily="34" charset="0"/>
                <a:ea typeface="Catamaran" pitchFamily="34" charset="-122"/>
                <a:cs typeface="Catamaran" pitchFamily="34" charset="-120"/>
              </a:rPr>
              <a:t>deliver scalable, expert care:  </a:t>
            </a:r>
          </a:p>
          <a:p>
            <a:pPr marL="485800" lvl="1" indent="-242900" algn="l">
              <a:lnSpc>
                <a:spcPts val="1644"/>
              </a:lnSpc>
              <a:spcBef>
                <a:spcPts val="866"/>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Empathetic AI consultations:</a:t>
            </a:r>
            <a:r>
              <a:rPr lang="en-US" sz="1500" dirty="0">
                <a:solidFill>
                  <a:srgbClr val="444444">
                    <a:alpha val="80000"/>
                  </a:srgbClr>
                </a:solidFill>
                <a:latin typeface="Catamaran" pitchFamily="34" charset="0"/>
                <a:ea typeface="Catamaran" pitchFamily="34" charset="-122"/>
                <a:cs typeface="Catamaran" pitchFamily="34" charset="-120"/>
              </a:rPr>
              <a:t> utilizing standardized nutrition care process.</a:t>
            </a:r>
          </a:p>
          <a:p>
            <a:pPr marL="485800" lvl="1" indent="-242900" algn="l">
              <a:lnSpc>
                <a:spcPts val="1644"/>
              </a:lnSpc>
              <a:spcBef>
                <a:spcPts val="866"/>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AI-generated planning:</a:t>
            </a:r>
            <a:r>
              <a:rPr lang="en-US" sz="1500" dirty="0">
                <a:solidFill>
                  <a:srgbClr val="444444">
                    <a:alpha val="80000"/>
                  </a:srgbClr>
                </a:solidFill>
                <a:latin typeface="Catamaran" pitchFamily="34" charset="0"/>
                <a:ea typeface="Catamaran" pitchFamily="34" charset="-122"/>
                <a:cs typeface="Catamaran" pitchFamily="34" charset="-120"/>
              </a:rPr>
              <a:t> drafts personalized plans with dietetic oversight</a:t>
            </a:r>
          </a:p>
          <a:p>
            <a:pPr marL="485800" lvl="1" indent="-242900" algn="l">
              <a:lnSpc>
                <a:spcPts val="1644"/>
              </a:lnSpc>
              <a:spcBef>
                <a:spcPts val="866"/>
              </a:spcBef>
              <a:buSzPct val="100000"/>
              <a:buChar char="•"/>
            </a:pPr>
            <a:r>
              <a:rPr lang="en-US" sz="1500" b="1" dirty="0">
                <a:solidFill>
                  <a:srgbClr val="444444">
                    <a:alpha val="80000"/>
                  </a:srgbClr>
                </a:solidFill>
                <a:latin typeface="Catamaran" pitchFamily="34" charset="0"/>
                <a:ea typeface="Catamaran" pitchFamily="34" charset="-122"/>
                <a:cs typeface="Catamaran" pitchFamily="34" charset="-120"/>
              </a:rPr>
              <a:t>Continuous Support:</a:t>
            </a:r>
            <a:r>
              <a:rPr lang="en-US" sz="1500" dirty="0">
                <a:solidFill>
                  <a:srgbClr val="444444">
                    <a:alpha val="80000"/>
                  </a:srgbClr>
                </a:solidFill>
                <a:latin typeface="Catamaran" pitchFamily="34" charset="0"/>
                <a:ea typeface="Catamaran" pitchFamily="34" charset="-122"/>
                <a:cs typeface="Catamaran" pitchFamily="34" charset="-120"/>
              </a:rPr>
              <a:t> Delivering interactive learning &amp; guidance.  </a:t>
            </a:r>
            <a:endParaRPr lang="en-US" dirty="0"/>
          </a:p>
        </p:txBody>
      </p:sp>
      <p:pic>
        <p:nvPicPr>
          <p:cNvPr id="14" name="Object 13"/>
          <p:cNvPicPr>
            <a:picLocks noChangeAspect="1"/>
          </p:cNvPicPr>
          <p:nvPr/>
        </p:nvPicPr>
        <p:blipFill>
          <a:blip r:embed="rId5"/>
          <a:stretch>
            <a:fillRect/>
          </a:stretch>
        </p:blipFill>
        <p:spPr>
          <a:xfrm>
            <a:off x="11569982" y="6237315"/>
            <a:ext cx="476131" cy="476131"/>
          </a:xfrm>
          <a:prstGeom prst="rect">
            <a:avLst/>
          </a:prstGeom>
        </p:spPr>
      </p:pic>
      <p:sp>
        <p:nvSpPr>
          <p:cNvPr id="15" name="Object 14"/>
          <p:cNvSpPr/>
          <p:nvPr/>
        </p:nvSpPr>
        <p:spPr>
          <a:xfrm>
            <a:off x="161885" y="6533558"/>
            <a:ext cx="123794" cy="18784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8288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0"/>
            <a:ext cx="12188952" cy="1523619"/>
          </a:xfrm>
          <a:prstGeom prst="rect">
            <a:avLst/>
          </a:prstGeom>
          <a:solidFill>
            <a:srgbClr val="3483B2"/>
          </a:solidFill>
        </p:spPr>
        <p:txBody>
          <a:bodyPr/>
          <a:lstStyle/>
          <a:p>
            <a:endParaRPr lang="en-US"/>
          </a:p>
        </p:txBody>
      </p:sp>
      <p:sp>
        <p:nvSpPr>
          <p:cNvPr id="3" name="Object 2"/>
          <p:cNvSpPr/>
          <p:nvPr/>
        </p:nvSpPr>
        <p:spPr>
          <a:xfrm>
            <a:off x="476131" y="434990"/>
            <a:ext cx="12188952" cy="339169"/>
          </a:xfrm>
          <a:prstGeom prst="rect">
            <a:avLst/>
          </a:prstGeom>
          <a:noFill/>
        </p:spPr>
        <p:txBody>
          <a:bodyPr wrap="square" lIns="0" tIns="0" rIns="0" bIns="0" rtlCol="0" anchor="t"/>
          <a:lstStyle/>
          <a:p>
            <a:pPr algn="l">
              <a:lnSpc>
                <a:spcPts val="2671"/>
              </a:lnSpc>
              <a:buNone/>
            </a:pPr>
            <a:r>
              <a:rPr lang="en-US" sz="2438" b="1" dirty="0">
                <a:solidFill>
                  <a:srgbClr val="FFFFFF"/>
                </a:solidFill>
                <a:latin typeface="Catamaran" pitchFamily="34" charset="0"/>
                <a:ea typeface="Catamaran" pitchFamily="34" charset="-122"/>
                <a:cs typeface="Catamaran" pitchFamily="34" charset="-120"/>
              </a:rPr>
              <a:t>Our Ask: Funding Accessible, Personalized Neurological Care </a:t>
            </a:r>
            <a:endParaRPr lang="en-US" dirty="0"/>
          </a:p>
        </p:txBody>
      </p:sp>
      <p:sp>
        <p:nvSpPr>
          <p:cNvPr id="4" name="Object 3"/>
          <p:cNvSpPr/>
          <p:nvPr/>
        </p:nvSpPr>
        <p:spPr>
          <a:xfrm>
            <a:off x="476131" y="942070"/>
            <a:ext cx="12188952" cy="260905"/>
          </a:xfrm>
          <a:prstGeom prst="rect">
            <a:avLst/>
          </a:prstGeom>
          <a:noFill/>
        </p:spPr>
        <p:txBody>
          <a:bodyPr wrap="square" lIns="0" tIns="0" rIns="0" bIns="0" rtlCol="0" anchor="t"/>
          <a:lstStyle/>
          <a:p>
            <a:pPr algn="l">
              <a:lnSpc>
                <a:spcPts val="2055"/>
              </a:lnSpc>
              <a:spcBef>
                <a:spcPts val="1297"/>
              </a:spcBef>
              <a:buNone/>
            </a:pPr>
            <a:r>
              <a:rPr lang="en-US" sz="1875" dirty="0">
                <a:solidFill>
                  <a:srgbClr val="FFFFFF">
                    <a:alpha val="50000"/>
                  </a:srgbClr>
                </a:solidFill>
                <a:latin typeface="Catamaran" pitchFamily="34" charset="0"/>
                <a:ea typeface="Catamaran" pitchFamily="34" charset="-122"/>
                <a:cs typeface="Catamaran" pitchFamily="34" charset="-120"/>
              </a:rPr>
              <a:t>Raising €</a:t>
            </a:r>
            <a:r>
              <a:rPr lang="en-US" sz="1875" b="1" dirty="0">
                <a:solidFill>
                  <a:srgbClr val="FFFFFF">
                    <a:alpha val="50000"/>
                  </a:srgbClr>
                </a:solidFill>
                <a:latin typeface="Catamaran" pitchFamily="34" charset="0"/>
                <a:ea typeface="Catamaran" pitchFamily="34" charset="-122"/>
                <a:cs typeface="Catamaran" pitchFamily="34" charset="-120"/>
              </a:rPr>
              <a:t>500,000</a:t>
            </a:r>
            <a:r>
              <a:rPr lang="en-US" sz="1875" dirty="0">
                <a:solidFill>
                  <a:srgbClr val="FFFFFF">
                    <a:alpha val="50000"/>
                  </a:srgbClr>
                </a:solidFill>
                <a:latin typeface="Catamaran" pitchFamily="34" charset="0"/>
                <a:ea typeface="Catamaran" pitchFamily="34" charset="-122"/>
                <a:cs typeface="Catamaran" pitchFamily="34" charset="-120"/>
              </a:rPr>
              <a:t> to launch the Digital Dietitian MVP</a:t>
            </a:r>
            <a:endParaRPr lang="en-US" dirty="0"/>
          </a:p>
        </p:txBody>
      </p:sp>
      <p:sp>
        <p:nvSpPr>
          <p:cNvPr id="5" name="Object 4"/>
          <p:cNvSpPr/>
          <p:nvPr/>
        </p:nvSpPr>
        <p:spPr>
          <a:xfrm>
            <a:off x="7863798" y="1809298"/>
            <a:ext cx="3849023" cy="4189952"/>
          </a:xfrm>
          <a:prstGeom prst="rect">
            <a:avLst/>
          </a:prstGeom>
          <a:solidFill>
            <a:srgbClr val="000000">
              <a:alpha val="0"/>
            </a:srgbClr>
          </a:solidFill>
        </p:spPr>
        <p:txBody>
          <a:bodyPr/>
          <a:lstStyle/>
          <a:p>
            <a:endParaRPr lang="en-US"/>
          </a:p>
        </p:txBody>
      </p:sp>
      <p:pic>
        <p:nvPicPr>
          <p:cNvPr id="6" name="Object 5" descr="image.png"/>
          <p:cNvPicPr>
            <a:picLocks noChangeAspect="1"/>
          </p:cNvPicPr>
          <p:nvPr/>
        </p:nvPicPr>
        <p:blipFill>
          <a:blip r:embed="rId3"/>
          <a:srcRect l="-3569" t="-8314" r="-3569" b="-8314"/>
          <a:stretch/>
        </p:blipFill>
        <p:spPr>
          <a:xfrm>
            <a:off x="7857126" y="1785491"/>
            <a:ext cx="3849023" cy="4189952"/>
          </a:xfrm>
          <a:prstGeom prst="rect">
            <a:avLst/>
          </a:prstGeom>
        </p:spPr>
      </p:pic>
      <p:sp>
        <p:nvSpPr>
          <p:cNvPr id="7" name="Object 6"/>
          <p:cNvSpPr/>
          <p:nvPr/>
        </p:nvSpPr>
        <p:spPr>
          <a:xfrm>
            <a:off x="4074738" y="1809298"/>
            <a:ext cx="3408155" cy="1999750"/>
          </a:xfrm>
          <a:prstGeom prst="rect">
            <a:avLst/>
          </a:prstGeom>
          <a:solidFill>
            <a:srgbClr val="4FD1C5">
              <a:alpha val="30000"/>
            </a:srgbClr>
          </a:solidFill>
        </p:spPr>
        <p:txBody>
          <a:bodyPr/>
          <a:lstStyle/>
          <a:p>
            <a:endParaRPr lang="en-US"/>
          </a:p>
        </p:txBody>
      </p:sp>
      <p:sp>
        <p:nvSpPr>
          <p:cNvPr id="8" name="Object 7"/>
          <p:cNvSpPr/>
          <p:nvPr/>
        </p:nvSpPr>
        <p:spPr>
          <a:xfrm>
            <a:off x="4360417" y="2071318"/>
            <a:ext cx="3225199" cy="195139"/>
          </a:xfrm>
          <a:prstGeom prst="rect">
            <a:avLst/>
          </a:prstGeom>
          <a:noFill/>
        </p:spPr>
        <p:txBody>
          <a:bodyPr wrap="square" lIns="0" tIns="0" rIns="0" bIns="0" rtlCol="0" anchor="t"/>
          <a:lstStyle/>
          <a:p>
            <a:pPr algn="l">
              <a:lnSpc>
                <a:spcPts val="1538"/>
              </a:lnSpc>
              <a:buNone/>
            </a:pPr>
            <a:r>
              <a:rPr lang="en-US" sz="1402" b="1" dirty="0">
                <a:solidFill>
                  <a:srgbClr val="444444"/>
                </a:solidFill>
                <a:latin typeface="Catamaran" pitchFamily="34" charset="0"/>
                <a:ea typeface="Catamaran" pitchFamily="34" charset="-122"/>
                <a:cs typeface="Catamaran" pitchFamily="34" charset="-120"/>
              </a:rPr>
              <a:t>Market and business model</a:t>
            </a:r>
            <a:endParaRPr lang="en-US" dirty="0"/>
          </a:p>
        </p:txBody>
      </p:sp>
      <p:sp>
        <p:nvSpPr>
          <p:cNvPr id="9" name="Object 8"/>
          <p:cNvSpPr/>
          <p:nvPr/>
        </p:nvSpPr>
        <p:spPr>
          <a:xfrm>
            <a:off x="4360417" y="2356625"/>
            <a:ext cx="2865136" cy="1366716"/>
          </a:xfrm>
          <a:prstGeom prst="rect">
            <a:avLst/>
          </a:prstGeom>
          <a:noFill/>
        </p:spPr>
        <p:txBody>
          <a:bodyPr wrap="square" lIns="0" tIns="0" rIns="0" bIns="0" rtlCol="0" anchor="t"/>
          <a:lstStyle/>
          <a:p>
            <a:pPr marL="242900" indent="-242900" algn="l">
              <a:lnSpc>
                <a:spcPts val="1130"/>
              </a:lnSpc>
              <a:spcBef>
                <a:spcPts val="696"/>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Market snapshot:</a:t>
            </a:r>
            <a:r>
              <a:rPr lang="en-US" sz="1100" dirty="0">
                <a:solidFill>
                  <a:srgbClr val="444444">
                    <a:alpha val="80000"/>
                  </a:srgbClr>
                </a:solidFill>
                <a:latin typeface="Catamaran" pitchFamily="34" charset="0"/>
                <a:ea typeface="Catamaran" pitchFamily="34" charset="-122"/>
                <a:cs typeface="Catamaran" pitchFamily="34" charset="-120"/>
              </a:rPr>
              <a:t> TAM ≈  </a:t>
            </a:r>
            <a:r>
              <a:rPr lang="en-US" sz="1100" b="1" dirty="0">
                <a:solidFill>
                  <a:srgbClr val="444444">
                    <a:alpha val="80000"/>
                  </a:srgbClr>
                </a:solidFill>
                <a:latin typeface="Catamaran" pitchFamily="34" charset="0"/>
                <a:ea typeface="Catamaran" pitchFamily="34" charset="-122"/>
                <a:cs typeface="Catamaran" pitchFamily="34" charset="-120"/>
              </a:rPr>
              <a:t>€ 2.57 B</a:t>
            </a:r>
            <a:r>
              <a:rPr lang="en-US" sz="1100" dirty="0">
                <a:solidFill>
                  <a:srgbClr val="444444">
                    <a:alpha val="80000"/>
                  </a:srgbClr>
                </a:solidFill>
                <a:latin typeface="Catamaran" pitchFamily="34" charset="0"/>
                <a:ea typeface="Catamaran" pitchFamily="34" charset="-122"/>
                <a:cs typeface="Catamaran" pitchFamily="34" charset="-120"/>
              </a:rPr>
              <a:t>; SAM (UK + IE start, expand to EU/US) ≈ </a:t>
            </a:r>
            <a:r>
              <a:rPr lang="en-US" sz="1100" b="1" dirty="0">
                <a:solidFill>
                  <a:srgbClr val="444444">
                    <a:alpha val="80000"/>
                  </a:srgbClr>
                </a:solidFill>
                <a:latin typeface="Catamaran" pitchFamily="34" charset="0"/>
                <a:ea typeface="Catamaran" pitchFamily="34" charset="-122"/>
                <a:cs typeface="Catamaran" pitchFamily="34" charset="-120"/>
              </a:rPr>
              <a:t>€850 M.</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Model:</a:t>
            </a:r>
            <a:r>
              <a:rPr lang="en-US" sz="1100" dirty="0">
                <a:solidFill>
                  <a:srgbClr val="444444">
                    <a:alpha val="80000"/>
                  </a:srgbClr>
                </a:solidFill>
                <a:latin typeface="Catamaran" pitchFamily="34" charset="0"/>
                <a:ea typeface="Catamaran" pitchFamily="34" charset="-122"/>
                <a:cs typeface="Catamaran" pitchFamily="34" charset="-120"/>
              </a:rPr>
              <a:t> Hybrid B2C and B2B. Consumer subscription; clinic or nonprofit licensing; longer term real world data partnerships.</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Validation signals:</a:t>
            </a:r>
            <a:r>
              <a:rPr lang="en-US" sz="1100" dirty="0">
                <a:solidFill>
                  <a:srgbClr val="444444">
                    <a:alpha val="80000"/>
                  </a:srgbClr>
                </a:solidFill>
                <a:latin typeface="Catamaran" pitchFamily="34" charset="0"/>
                <a:ea typeface="Catamaran" pitchFamily="34" charset="-122"/>
                <a:cs typeface="Catamaran" pitchFamily="34" charset="-120"/>
              </a:rPr>
              <a:t> paying B2C and B2B customers (e.g. Parkinsons UK)</a:t>
            </a:r>
            <a:endParaRPr lang="en-US" sz="1100" dirty="0"/>
          </a:p>
        </p:txBody>
      </p:sp>
      <p:sp>
        <p:nvSpPr>
          <p:cNvPr id="10" name="Object 9"/>
          <p:cNvSpPr/>
          <p:nvPr/>
        </p:nvSpPr>
        <p:spPr>
          <a:xfrm>
            <a:off x="582880" y="1802628"/>
            <a:ext cx="3408155" cy="1999750"/>
          </a:xfrm>
          <a:prstGeom prst="rect">
            <a:avLst/>
          </a:prstGeom>
          <a:solidFill>
            <a:srgbClr val="3483B2">
              <a:alpha val="30000"/>
            </a:srgbClr>
          </a:solidFill>
        </p:spPr>
        <p:txBody>
          <a:bodyPr/>
          <a:lstStyle/>
          <a:p>
            <a:endParaRPr lang="en-US"/>
          </a:p>
        </p:txBody>
      </p:sp>
      <p:sp>
        <p:nvSpPr>
          <p:cNvPr id="11" name="Object 10"/>
          <p:cNvSpPr/>
          <p:nvPr/>
        </p:nvSpPr>
        <p:spPr>
          <a:xfrm>
            <a:off x="761811" y="1929979"/>
            <a:ext cx="3225199" cy="195139"/>
          </a:xfrm>
          <a:prstGeom prst="rect">
            <a:avLst/>
          </a:prstGeom>
          <a:noFill/>
        </p:spPr>
        <p:txBody>
          <a:bodyPr wrap="square" lIns="0" tIns="0" rIns="0" bIns="0" rtlCol="0" anchor="t"/>
          <a:lstStyle/>
          <a:p>
            <a:pPr algn="l">
              <a:lnSpc>
                <a:spcPts val="1538"/>
              </a:lnSpc>
              <a:buNone/>
            </a:pPr>
            <a:r>
              <a:rPr lang="en-US" sz="1402" b="1" dirty="0">
                <a:solidFill>
                  <a:srgbClr val="444444"/>
                </a:solidFill>
                <a:latin typeface="Catamaran" pitchFamily="34" charset="0"/>
                <a:ea typeface="Catamaran" pitchFamily="34" charset="-122"/>
                <a:cs typeface="Catamaran" pitchFamily="34" charset="-120"/>
              </a:rPr>
              <a:t>Use of Funds</a:t>
            </a:r>
            <a:endParaRPr lang="en-US" dirty="0"/>
          </a:p>
        </p:txBody>
      </p:sp>
      <p:sp>
        <p:nvSpPr>
          <p:cNvPr id="12" name="Object 11"/>
          <p:cNvSpPr/>
          <p:nvPr/>
        </p:nvSpPr>
        <p:spPr>
          <a:xfrm>
            <a:off x="767106" y="2210847"/>
            <a:ext cx="2841198" cy="1259140"/>
          </a:xfrm>
          <a:prstGeom prst="rect">
            <a:avLst/>
          </a:prstGeom>
          <a:noFill/>
        </p:spPr>
        <p:txBody>
          <a:bodyPr wrap="square" lIns="0" tIns="0" rIns="0" bIns="0" rtlCol="0" anchor="t"/>
          <a:lstStyle/>
          <a:p>
            <a:pPr marL="242900" indent="-242900" algn="l">
              <a:lnSpc>
                <a:spcPts val="1130"/>
              </a:lnSpc>
              <a:spcBef>
                <a:spcPts val="696"/>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Build out Nutrition PD: </a:t>
            </a:r>
            <a:r>
              <a:rPr lang="en-US" sz="1100" dirty="0">
                <a:solidFill>
                  <a:srgbClr val="444444">
                    <a:alpha val="80000"/>
                  </a:srgbClr>
                </a:solidFill>
                <a:latin typeface="Catamaran" pitchFamily="34" charset="0"/>
                <a:ea typeface="Catamaran" pitchFamily="34" charset="-122"/>
                <a:cs typeface="Catamaran" pitchFamily="34" charset="-120"/>
              </a:rPr>
              <a:t>suite of nutrition education </a:t>
            </a:r>
            <a:r>
              <a:rPr lang="en-US" sz="1100" dirty="0" err="1">
                <a:solidFill>
                  <a:srgbClr val="444444">
                    <a:alpha val="80000"/>
                  </a:srgbClr>
                </a:solidFill>
                <a:latin typeface="Catamaran" pitchFamily="34" charset="0"/>
                <a:ea typeface="Catamaran" pitchFamily="34" charset="-122"/>
                <a:cs typeface="Catamaran" pitchFamily="34" charset="-120"/>
              </a:rPr>
              <a:t>programmes</a:t>
            </a:r>
            <a:r>
              <a:rPr lang="en-US" sz="1100" dirty="0">
                <a:solidFill>
                  <a:srgbClr val="444444">
                    <a:alpha val="80000"/>
                  </a:srgbClr>
                </a:solidFill>
                <a:latin typeface="Catamaran" pitchFamily="34" charset="0"/>
                <a:ea typeface="Catamaran" pitchFamily="34" charset="-122"/>
                <a:cs typeface="Catamaran" pitchFamily="34" charset="-120"/>
              </a:rPr>
              <a:t> with personalization. </a:t>
            </a:r>
          </a:p>
          <a:p>
            <a:pPr marL="242900" indent="-242900" algn="l">
              <a:lnSpc>
                <a:spcPts val="1130"/>
              </a:lnSpc>
              <a:spcBef>
                <a:spcPts val="696"/>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Launch Dietitian Assistant MVP:</a:t>
            </a:r>
            <a:r>
              <a:rPr lang="en-US" sz="1100" dirty="0">
                <a:solidFill>
                  <a:srgbClr val="444444">
                    <a:alpha val="80000"/>
                  </a:srgbClr>
                </a:solidFill>
                <a:latin typeface="Catamaran" pitchFamily="34" charset="0"/>
                <a:ea typeface="Catamaran" pitchFamily="34" charset="-122"/>
                <a:cs typeface="Catamaran" pitchFamily="34" charset="-120"/>
              </a:rPr>
              <a:t> integrate AI assessment with the avatar led education platform.</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Clinical validation:</a:t>
            </a:r>
            <a:r>
              <a:rPr lang="en-US" sz="1100" dirty="0">
                <a:solidFill>
                  <a:srgbClr val="444444">
                    <a:alpha val="80000"/>
                  </a:srgbClr>
                </a:solidFill>
                <a:latin typeface="Catamaran" pitchFamily="34" charset="0"/>
                <a:ea typeface="Catamaran" pitchFamily="34" charset="-122"/>
                <a:cs typeface="Catamaran" pitchFamily="34" charset="-120"/>
              </a:rPr>
              <a:t> run prospective pilots and real-world use to prove utility.</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Acquire users:</a:t>
            </a:r>
            <a:r>
              <a:rPr lang="en-US" sz="1100" dirty="0">
                <a:solidFill>
                  <a:srgbClr val="444444">
                    <a:alpha val="80000"/>
                  </a:srgbClr>
                </a:solidFill>
                <a:latin typeface="Catamaran" pitchFamily="34" charset="0"/>
                <a:ea typeface="Catamaran" pitchFamily="34" charset="-122"/>
                <a:cs typeface="Catamaran" pitchFamily="34" charset="-120"/>
              </a:rPr>
              <a:t> convert the existing base and new patients to early revenue.</a:t>
            </a:r>
            <a:endParaRPr lang="en-US" sz="1100" dirty="0"/>
          </a:p>
        </p:txBody>
      </p:sp>
      <p:sp>
        <p:nvSpPr>
          <p:cNvPr id="13" name="Object 12"/>
          <p:cNvSpPr/>
          <p:nvPr/>
        </p:nvSpPr>
        <p:spPr>
          <a:xfrm>
            <a:off x="592198" y="3904274"/>
            <a:ext cx="3408155" cy="1999750"/>
          </a:xfrm>
          <a:prstGeom prst="rect">
            <a:avLst/>
          </a:prstGeom>
          <a:solidFill>
            <a:srgbClr val="BA91D8">
              <a:alpha val="30000"/>
            </a:srgbClr>
          </a:solidFill>
        </p:spPr>
        <p:txBody>
          <a:bodyPr/>
          <a:lstStyle/>
          <a:p>
            <a:endParaRPr lang="en-US" dirty="0"/>
          </a:p>
        </p:txBody>
      </p:sp>
      <p:sp>
        <p:nvSpPr>
          <p:cNvPr id="14" name="Object 13"/>
          <p:cNvSpPr/>
          <p:nvPr/>
        </p:nvSpPr>
        <p:spPr>
          <a:xfrm>
            <a:off x="761810" y="4261521"/>
            <a:ext cx="3225199" cy="195139"/>
          </a:xfrm>
          <a:prstGeom prst="rect">
            <a:avLst/>
          </a:prstGeom>
          <a:noFill/>
        </p:spPr>
        <p:txBody>
          <a:bodyPr wrap="square" lIns="0" tIns="0" rIns="0" bIns="0" rtlCol="0" anchor="t"/>
          <a:lstStyle/>
          <a:p>
            <a:pPr algn="l">
              <a:lnSpc>
                <a:spcPts val="1538"/>
              </a:lnSpc>
              <a:buNone/>
            </a:pPr>
            <a:r>
              <a:rPr lang="en-US" sz="1402" b="1" dirty="0">
                <a:solidFill>
                  <a:srgbClr val="444444"/>
                </a:solidFill>
                <a:latin typeface="Catamaran" pitchFamily="34" charset="0"/>
                <a:ea typeface="Catamaran" pitchFamily="34" charset="-122"/>
                <a:cs typeface="Catamaran" pitchFamily="34" charset="-120"/>
              </a:rPr>
              <a:t>Our Vision</a:t>
            </a:r>
            <a:endParaRPr lang="en-US" dirty="0"/>
          </a:p>
        </p:txBody>
      </p:sp>
      <p:sp>
        <p:nvSpPr>
          <p:cNvPr id="15" name="Object 14"/>
          <p:cNvSpPr/>
          <p:nvPr/>
        </p:nvSpPr>
        <p:spPr>
          <a:xfrm>
            <a:off x="761810" y="4546827"/>
            <a:ext cx="2644779" cy="1257285"/>
          </a:xfrm>
          <a:prstGeom prst="rect">
            <a:avLst/>
          </a:prstGeom>
          <a:noFill/>
        </p:spPr>
        <p:txBody>
          <a:bodyPr wrap="square" lIns="0" tIns="0" rIns="0" bIns="0" rtlCol="0" anchor="t"/>
          <a:lstStyle/>
          <a:p>
            <a:pPr marL="242900" indent="-242900" algn="l">
              <a:lnSpc>
                <a:spcPts val="1130"/>
              </a:lnSpc>
              <a:spcBef>
                <a:spcPts val="696"/>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Extend our AI platform</a:t>
            </a:r>
            <a:r>
              <a:rPr lang="en-US" sz="1100" dirty="0">
                <a:solidFill>
                  <a:srgbClr val="444444">
                    <a:alpha val="80000"/>
                  </a:srgbClr>
                </a:solidFill>
                <a:latin typeface="Catamaran" pitchFamily="34" charset="0"/>
                <a:ea typeface="Catamaran" pitchFamily="34" charset="-122"/>
                <a:cs typeface="Catamaran" pitchFamily="34" charset="-120"/>
              </a:rPr>
              <a:t> beyond Parkinson’s to additional neurological conditions (for example ADHD and MS).</a:t>
            </a:r>
          </a:p>
          <a:p>
            <a:pPr marL="242900" indent="-242900" algn="l">
              <a:lnSpc>
                <a:spcPts val="1130"/>
              </a:lnSpc>
              <a:spcBef>
                <a:spcPts val="393"/>
              </a:spcBef>
              <a:buSzPct val="100000"/>
              <a:buChar char="•"/>
            </a:pPr>
            <a:r>
              <a:rPr lang="en-US" sz="1100" b="1" dirty="0">
                <a:solidFill>
                  <a:srgbClr val="444444">
                    <a:alpha val="80000"/>
                  </a:srgbClr>
                </a:solidFill>
                <a:latin typeface="Catamaran" pitchFamily="34" charset="0"/>
                <a:ea typeface="Catamaran" pitchFamily="34" charset="-122"/>
                <a:cs typeface="Catamaran" pitchFamily="34" charset="-120"/>
              </a:rPr>
              <a:t>Become the trusted standard</a:t>
            </a:r>
            <a:r>
              <a:rPr lang="en-US" sz="1100" dirty="0">
                <a:solidFill>
                  <a:srgbClr val="444444">
                    <a:alpha val="80000"/>
                  </a:srgbClr>
                </a:solidFill>
                <a:latin typeface="Catamaran" pitchFamily="34" charset="0"/>
                <a:ea typeface="Catamaran" pitchFamily="34" charset="-122"/>
                <a:cs typeface="Catamaran" pitchFamily="34" charset="-120"/>
              </a:rPr>
              <a:t> for dietitian supervised, scalable digital neurological nutrition care.</a:t>
            </a:r>
            <a:endParaRPr lang="en-US" sz="1100" dirty="0"/>
          </a:p>
        </p:txBody>
      </p:sp>
      <p:sp>
        <p:nvSpPr>
          <p:cNvPr id="16" name="Object 15"/>
          <p:cNvSpPr/>
          <p:nvPr/>
        </p:nvSpPr>
        <p:spPr>
          <a:xfrm>
            <a:off x="4088907" y="3892599"/>
            <a:ext cx="3408155" cy="1999750"/>
          </a:xfrm>
          <a:prstGeom prst="rect">
            <a:avLst/>
          </a:prstGeom>
          <a:solidFill>
            <a:srgbClr val="48B8A9"/>
          </a:solidFill>
        </p:spPr>
        <p:txBody>
          <a:bodyPr/>
          <a:lstStyle/>
          <a:p>
            <a:endParaRPr lang="en-US"/>
          </a:p>
        </p:txBody>
      </p:sp>
      <p:sp>
        <p:nvSpPr>
          <p:cNvPr id="17" name="Object 16"/>
          <p:cNvSpPr/>
          <p:nvPr/>
        </p:nvSpPr>
        <p:spPr>
          <a:xfrm>
            <a:off x="4360417" y="4261521"/>
            <a:ext cx="3225199" cy="195139"/>
          </a:xfrm>
          <a:prstGeom prst="rect">
            <a:avLst/>
          </a:prstGeom>
          <a:noFill/>
        </p:spPr>
        <p:txBody>
          <a:bodyPr wrap="square" lIns="0" tIns="0" rIns="0" bIns="0" rtlCol="0" anchor="t"/>
          <a:lstStyle/>
          <a:p>
            <a:pPr algn="l">
              <a:lnSpc>
                <a:spcPts val="1538"/>
              </a:lnSpc>
              <a:buNone/>
            </a:pPr>
            <a:r>
              <a:rPr lang="en-US" sz="1402" b="1" dirty="0">
                <a:solidFill>
                  <a:srgbClr val="444444"/>
                </a:solidFill>
                <a:latin typeface="Catamaran" pitchFamily="34" charset="0"/>
                <a:ea typeface="Catamaran" pitchFamily="34" charset="-122"/>
                <a:cs typeface="Catamaran" pitchFamily="34" charset="-120"/>
              </a:rPr>
              <a:t>Contact</a:t>
            </a:r>
            <a:endParaRPr lang="en-US" dirty="0"/>
          </a:p>
        </p:txBody>
      </p:sp>
      <p:sp>
        <p:nvSpPr>
          <p:cNvPr id="18" name="Object 17"/>
          <p:cNvSpPr/>
          <p:nvPr/>
        </p:nvSpPr>
        <p:spPr>
          <a:xfrm>
            <a:off x="4360416" y="4540541"/>
            <a:ext cx="2745607" cy="1053435"/>
          </a:xfrm>
          <a:prstGeom prst="rect">
            <a:avLst/>
          </a:prstGeom>
          <a:noFill/>
        </p:spPr>
        <p:txBody>
          <a:bodyPr wrap="square" lIns="0" tIns="0" rIns="0" bIns="0" rtlCol="0" anchor="t"/>
          <a:lstStyle/>
          <a:p>
            <a:pPr marL="242900" indent="-242900" algn="l">
              <a:lnSpc>
                <a:spcPts val="1130"/>
              </a:lnSpc>
              <a:spcBef>
                <a:spcPts val="696"/>
              </a:spcBef>
              <a:buSzPct val="100000"/>
              <a:buChar char="•"/>
            </a:pPr>
            <a:r>
              <a:rPr lang="en-US" sz="1100" dirty="0">
                <a:solidFill>
                  <a:srgbClr val="444444">
                    <a:alpha val="80000"/>
                  </a:srgbClr>
                </a:solidFill>
                <a:latin typeface="Catamaran" pitchFamily="34" charset="0"/>
                <a:ea typeface="Catamaran" pitchFamily="34" charset="-122"/>
                <a:cs typeface="Catamaran" pitchFamily="34" charset="-120"/>
              </a:rPr>
              <a:t>Richelle Flanagan: richelle@mymovesmatter.com</a:t>
            </a:r>
          </a:p>
          <a:p>
            <a:pPr marL="242900" indent="-242900" algn="l">
              <a:lnSpc>
                <a:spcPts val="1130"/>
              </a:lnSpc>
              <a:spcBef>
                <a:spcPts val="393"/>
              </a:spcBef>
              <a:buSzPct val="100000"/>
              <a:buChar char="•"/>
            </a:pPr>
            <a:r>
              <a:rPr lang="en-US" sz="1100" dirty="0">
                <a:solidFill>
                  <a:srgbClr val="444444">
                    <a:alpha val="80000"/>
                  </a:srgbClr>
                </a:solidFill>
                <a:latin typeface="Catamaran" pitchFamily="34" charset="0"/>
                <a:ea typeface="Catamaran" pitchFamily="34" charset="-122"/>
                <a:cs typeface="Catamaran" pitchFamily="34" charset="-120"/>
              </a:rPr>
              <a:t>Rene Reinbacher: rene@mymovesmatter.com</a:t>
            </a:r>
          </a:p>
          <a:p>
            <a:pPr marL="242900" indent="-242900" algn="l">
              <a:lnSpc>
                <a:spcPts val="1130"/>
              </a:lnSpc>
              <a:spcBef>
                <a:spcPts val="393"/>
              </a:spcBef>
              <a:buSzPct val="100000"/>
              <a:buChar char="•"/>
            </a:pPr>
            <a:r>
              <a:rPr lang="en-US" sz="1100" dirty="0">
                <a:solidFill>
                  <a:srgbClr val="444444">
                    <a:alpha val="80000"/>
                  </a:srgbClr>
                </a:solidFill>
                <a:latin typeface="Catamaran" pitchFamily="34" charset="0"/>
                <a:ea typeface="Catamaran" pitchFamily="34" charset="-122"/>
                <a:cs typeface="Catamaran" pitchFamily="34" charset="-120"/>
              </a:rPr>
              <a:t>Website: https://www.mymovesmatter.com/</a:t>
            </a:r>
            <a:endParaRPr lang="en-US" sz="1100" dirty="0"/>
          </a:p>
        </p:txBody>
      </p:sp>
      <p:pic>
        <p:nvPicPr>
          <p:cNvPr id="19" name="Object 18"/>
          <p:cNvPicPr>
            <a:picLocks noChangeAspect="1"/>
          </p:cNvPicPr>
          <p:nvPr/>
        </p:nvPicPr>
        <p:blipFill>
          <a:blip r:embed="rId3"/>
          <a:stretch>
            <a:fillRect/>
          </a:stretch>
        </p:blipFill>
        <p:spPr>
          <a:xfrm>
            <a:off x="11569982" y="6237315"/>
            <a:ext cx="476131" cy="476131"/>
          </a:xfrm>
          <a:prstGeom prst="rect">
            <a:avLst/>
          </a:prstGeom>
        </p:spPr>
      </p:pic>
      <p:sp>
        <p:nvSpPr>
          <p:cNvPr id="20" name="Object 19"/>
          <p:cNvSpPr/>
          <p:nvPr/>
        </p:nvSpPr>
        <p:spPr>
          <a:xfrm>
            <a:off x="161885" y="6533558"/>
            <a:ext cx="114271" cy="187849"/>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8288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5</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936</TotalTime>
  <Words>972</Words>
  <Application>Microsoft Office PowerPoint</Application>
  <PresentationFormat>Widescreen</PresentationFormat>
  <Paragraphs>73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Catamaran</vt:lpstr>
      <vt:lpstr>Office Theme</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Startups x Munick Investors</dc:title>
  <dc:subject>Irish Startups x Munick Investors</dc:subject>
  <dc:creator>rene.reinbacher@yahoo.com</dc:creator>
  <cp:lastModifiedBy>Richelle Flanagan</cp:lastModifiedBy>
  <cp:revision>5</cp:revision>
  <dcterms:created xsi:type="dcterms:W3CDTF">2025-10-06T14:46:56Z</dcterms:created>
  <dcterms:modified xsi:type="dcterms:W3CDTF">2025-10-07T14:38:06Z</dcterms:modified>
</cp:coreProperties>
</file>